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  <p:sldMasterId id="2147483648" r:id="rId2"/>
    <p:sldMasterId id="2147483690" r:id="rId3"/>
  </p:sldMasterIdLst>
  <p:notesMasterIdLst>
    <p:notesMasterId r:id="rId9"/>
  </p:notesMasterIdLst>
  <p:handoutMasterIdLst>
    <p:handoutMasterId r:id="rId10"/>
  </p:handoutMasterIdLst>
  <p:sldIdLst>
    <p:sldId id="256" r:id="rId4"/>
    <p:sldId id="261" r:id="rId5"/>
    <p:sldId id="262" r:id="rId6"/>
    <p:sldId id="257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B0D5"/>
    <a:srgbClr val="0076B6"/>
    <a:srgbClr val="6CC0D7"/>
    <a:srgbClr val="60BFD5"/>
    <a:srgbClr val="66CCFF"/>
    <a:srgbClr val="1D99DB"/>
    <a:srgbClr val="81C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74" autoAdjust="0"/>
  </p:normalViewPr>
  <p:slideViewPr>
    <p:cSldViewPr snapToGrid="0" snapToObjects="1">
      <p:cViewPr varScale="1">
        <p:scale>
          <a:sx n="67" d="100"/>
          <a:sy n="67" d="100"/>
        </p:scale>
        <p:origin x="7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BF025-B80B-C04B-9A8F-CD9EF06BCCBF}" type="datetime1">
              <a:rPr lang="it-IT" smtClean="0"/>
              <a:t>16/09/2021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98DE1-09DD-8148-A838-7DAE066EF5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86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030D5-A857-454A-9DA4-8CC6E09E2D35}" type="datetime1">
              <a:rPr lang="it-IT" smtClean="0"/>
              <a:t>16/09/2021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8BEDD-E25C-7948-B004-CF1F72FD842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71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-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1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-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ln>
            <a:noFill/>
          </a:ln>
        </p:spPr>
        <p:txBody>
          <a:bodyPr/>
          <a:lstStyle/>
          <a:p>
            <a:fld id="{35265F9C-E40F-B94F-975C-87C309FC9BF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2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89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763EEB4-0AF5-0943-BBCA-8ADA53262A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00513" y="566086"/>
            <a:ext cx="9904396" cy="5571223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id="{31B5ABB6-7BFC-9348-9B68-1AB37DF019B2}"/>
              </a:ext>
            </a:extLst>
          </p:cNvPr>
          <p:cNvSpPr/>
          <p:nvPr userDrawn="1"/>
        </p:nvSpPr>
        <p:spPr>
          <a:xfrm>
            <a:off x="-500513" y="566086"/>
            <a:ext cx="9904396" cy="5571223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FC164BF2-FE46-D34C-B14F-081C1D3E94F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167440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C1410898-9270-3F41-B82A-E2897F95022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114619"/>
            <a:ext cx="9144000" cy="1772262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BF60C5BB-E934-1A4C-936A-776E7C2BC60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13645" y="1674407"/>
            <a:ext cx="3638040" cy="154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80515" y="6347301"/>
            <a:ext cx="3134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0" i="0" dirty="0">
              <a:solidFill>
                <a:schemeClr val="bg1"/>
              </a:solidFill>
              <a:latin typeface="Lato Regular"/>
              <a:cs typeface="Lato Regular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2939" y="6347302"/>
            <a:ext cx="2133600" cy="276998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 b="0" i="0">
                <a:ln>
                  <a:noFill/>
                </a:ln>
                <a:solidFill>
                  <a:schemeClr val="bg1"/>
                </a:solidFill>
                <a:latin typeface="Lato Regular"/>
                <a:cs typeface="Lato Regular"/>
              </a:defRPr>
            </a:lvl1pPr>
          </a:lstStyle>
          <a:p>
            <a:fld id="{35265F9C-E40F-B94F-975C-87C309FC9BF5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775BD86-F916-A749-B2D4-B8C4082744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54289"/>
            <a:ext cx="2813582" cy="1990584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23FA31B2-2D76-B148-A2F9-BC1728E49159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94253"/>
            <a:ext cx="9144000" cy="88624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90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66395E1E-A66F-3949-B7D3-89AB2502BD97}"/>
              </a:ext>
            </a:extLst>
          </p:cNvPr>
          <p:cNvSpPr/>
          <p:nvPr userDrawn="1"/>
        </p:nvSpPr>
        <p:spPr>
          <a:xfrm>
            <a:off x="0" y="0"/>
            <a:ext cx="3771900" cy="6858000"/>
          </a:xfrm>
          <a:prstGeom prst="rect">
            <a:avLst/>
          </a:prstGeom>
          <a:solidFill>
            <a:srgbClr val="6CC0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71802801-C7C6-9A4C-BCA3-19E71A55D54D}"/>
              </a:ext>
            </a:extLst>
          </p:cNvPr>
          <p:cNvSpPr/>
          <p:nvPr userDrawn="1"/>
        </p:nvSpPr>
        <p:spPr>
          <a:xfrm rot="21282699">
            <a:off x="-596900" y="-1136355"/>
            <a:ext cx="11036300" cy="2040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E203C8D-07BD-2547-9A1C-3F3F948ED6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54289"/>
            <a:ext cx="2813582" cy="1990584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6A4EA821-7087-8E44-B8A1-198454B936C2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20700"/>
            <a:ext cx="9144000" cy="83440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4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7655" y="3016114"/>
            <a:ext cx="7209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Settembre</a:t>
            </a:r>
            <a:r>
              <a: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43" y="3266778"/>
            <a:ext cx="7209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METEO-HUB </a:t>
            </a:r>
            <a:r>
              <a:rPr lang="en-US" sz="2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Formazione</a:t>
            </a:r>
            <a:endParaRPr lang="en-US" sz="2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2561" y="4353836"/>
            <a:ext cx="6711307" cy="29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Dedicata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 a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Centri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funzionali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regionali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e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servizi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ARPA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settore</a:t>
            </a:r>
            <a:r>
              <a:rPr lang="en-US" sz="12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2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meteo</a:t>
            </a:r>
            <a:endParaRPr lang="en-US" sz="1200" dirty="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0709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FB21E8F-57F0-2848-B8B0-05570F1A3AF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46825"/>
            <a:ext cx="2133600" cy="27781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                             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33086A8-1447-2141-A6CC-00B746086557}"/>
              </a:ext>
            </a:extLst>
          </p:cNvPr>
          <p:cNvSpPr txBox="1"/>
          <p:nvPr/>
        </p:nvSpPr>
        <p:spPr>
          <a:xfrm>
            <a:off x="152400" y="1440819"/>
            <a:ext cx="358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</a:rPr>
              <a:t>Profili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previsti</a:t>
            </a:r>
            <a:r>
              <a:rPr lang="en-US" sz="3200" b="1" dirty="0">
                <a:solidFill>
                  <a:schemeClr val="bg1"/>
                </a:solidFill>
              </a:rPr>
              <a:t>/</a:t>
            </a:r>
          </a:p>
          <a:p>
            <a:r>
              <a:rPr lang="en-US" sz="3200" b="1" dirty="0" err="1">
                <a:solidFill>
                  <a:schemeClr val="bg1"/>
                </a:solidFill>
              </a:rPr>
              <a:t>Modalità</a:t>
            </a:r>
            <a:r>
              <a:rPr lang="en-US" sz="3200" b="1" dirty="0">
                <a:solidFill>
                  <a:schemeClr val="bg1"/>
                </a:solidFill>
              </a:rPr>
              <a:t> di </a:t>
            </a:r>
            <a:r>
              <a:rPr lang="en-US" sz="3200" b="1" dirty="0" err="1">
                <a:solidFill>
                  <a:schemeClr val="bg1"/>
                </a:solidFill>
              </a:rPr>
              <a:t>registrazione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C7FF986-CD53-5640-969B-AAADE0CD5513}"/>
              </a:ext>
            </a:extLst>
          </p:cNvPr>
          <p:cNvSpPr/>
          <p:nvPr/>
        </p:nvSpPr>
        <p:spPr>
          <a:xfrm>
            <a:off x="4074160" y="987419"/>
            <a:ext cx="4856480" cy="587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Utente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NON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autenticato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Accesso ai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pacchetti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opendata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Visualizzazione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mappe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Download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dalle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mappe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USER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Accesso ai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dati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Open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Download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Utilizzo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Filtri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Post processing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limitato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INSTITUTIONAL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Accesso a tutti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dati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Download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Utilizzo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completo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dei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filtri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Post processing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completo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ADMIN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			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Accesso a tutti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dati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Gestione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di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tutte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le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funzionalità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Gestione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dei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profili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utente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8779AB8-63FA-AB44-B33E-A16DAD45E58D}"/>
              </a:ext>
            </a:extLst>
          </p:cNvPr>
          <p:cNvSpPr/>
          <p:nvPr/>
        </p:nvSpPr>
        <p:spPr>
          <a:xfrm>
            <a:off x="0" y="3073979"/>
            <a:ext cx="3733800" cy="3711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bg1"/>
                </a:solidFill>
                <a:latin typeface="Lato Regular"/>
                <a:cs typeface="Lato Regular"/>
              </a:rPr>
              <a:t>NON AUTENTICATO</a:t>
            </a: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Lato Regular"/>
                <a:cs typeface="Lato Regular"/>
              </a:rPr>
              <a:t>USER</a:t>
            </a:r>
            <a:r>
              <a:rPr lang="en-US" sz="1600" b="1" dirty="0">
                <a:solidFill>
                  <a:schemeClr val="bg1"/>
                </a:solidFill>
                <a:latin typeface="Lato Regular"/>
                <a:cs typeface="Lato Regular"/>
              </a:rPr>
              <a:t>  - </a:t>
            </a:r>
            <a:r>
              <a:rPr lang="en-US" sz="1600" b="1" dirty="0" err="1">
                <a:solidFill>
                  <a:schemeClr val="bg1"/>
                </a:solidFill>
                <a:latin typeface="Lato Regular"/>
                <a:cs typeface="Lato Regular"/>
              </a:rPr>
              <a:t>autoregistrazione</a:t>
            </a: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bg1"/>
                </a:solidFill>
                <a:latin typeface="Lato Regular"/>
                <a:cs typeface="Lato Regular"/>
              </a:rPr>
              <a:t>INSTITUTIONAL</a:t>
            </a:r>
            <a:r>
              <a:rPr lang="en-US" sz="1600" b="1" dirty="0">
                <a:solidFill>
                  <a:schemeClr val="bg1"/>
                </a:solidFill>
                <a:latin typeface="Lato Regular"/>
                <a:cs typeface="Lato Regular"/>
              </a:rPr>
              <a:t> - </a:t>
            </a:r>
            <a:r>
              <a:rPr lang="en-US" sz="1600" b="1" dirty="0" err="1">
                <a:solidFill>
                  <a:schemeClr val="bg1"/>
                </a:solidFill>
                <a:latin typeface="Lato Regular"/>
                <a:cs typeface="Lato Regular"/>
              </a:rPr>
              <a:t>richiesta</a:t>
            </a:r>
            <a:r>
              <a:rPr lang="en-US" sz="1600" b="1" dirty="0">
                <a:solidFill>
                  <a:schemeClr val="bg1"/>
                </a:solidFill>
                <a:latin typeface="Lato Regular"/>
                <a:cs typeface="Lato Regular"/>
              </a:rPr>
              <a:t>  a mistral@cineca.it</a:t>
            </a: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sz="1600" b="1" dirty="0">
              <a:solidFill>
                <a:schemeClr val="bg1"/>
              </a:solidFill>
              <a:latin typeface="Lato Regular"/>
              <a:cs typeface="Lato Regular"/>
            </a:endParaRPr>
          </a:p>
          <a:p>
            <a:pPr marL="285750" indent="-28575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bg1"/>
                </a:solidFill>
                <a:latin typeface="Lato Regular"/>
                <a:cs typeface="Lato Regular"/>
              </a:rPr>
              <a:t>ADMIN</a:t>
            </a:r>
          </a:p>
        </p:txBody>
      </p:sp>
    </p:spTree>
    <p:extLst>
      <p:ext uri="{BB962C8B-B14F-4D97-AF65-F5344CB8AC3E}">
        <p14:creationId xmlns:p14="http://schemas.microsoft.com/office/powerpoint/2010/main" val="49851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10BEF62-09D8-431C-9926-71F63084AA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43F7B9E1-99F6-434B-9216-CC8AC6F8D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679696"/>
              </p:ext>
            </p:extLst>
          </p:nvPr>
        </p:nvGraphicFramePr>
        <p:xfrm>
          <a:off x="1943100" y="15661"/>
          <a:ext cx="7109460" cy="7003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776252693"/>
                    </a:ext>
                  </a:extLst>
                </a:gridCol>
                <a:gridCol w="2841171">
                  <a:extLst>
                    <a:ext uri="{9D8B030D-6E8A-4147-A177-3AD203B41FA5}">
                      <a16:colId xmlns:a16="http://schemas.microsoft.com/office/drawing/2014/main" val="45280556"/>
                    </a:ext>
                  </a:extLst>
                </a:gridCol>
                <a:gridCol w="1525089">
                  <a:extLst>
                    <a:ext uri="{9D8B030D-6E8A-4147-A177-3AD203B41FA5}">
                      <a16:colId xmlns:a16="http://schemas.microsoft.com/office/drawing/2014/main" val="1109526363"/>
                    </a:ext>
                  </a:extLst>
                </a:gridCol>
              </a:tblGrid>
              <a:tr h="251129"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Parametro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Valore per ISTITUZIONALE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Valore per USER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603255"/>
                  </a:ext>
                </a:extLst>
              </a:tr>
              <a:tr h="443170">
                <a:tc gridSpan="3"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Name</a:t>
                      </a:r>
                    </a:p>
                    <a:p>
                      <a:r>
                        <a:rPr lang="it-IT" sz="1200" b="1" dirty="0" err="1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Surname</a:t>
                      </a:r>
                      <a:endParaRPr lang="it-IT" sz="1200" b="1" dirty="0">
                        <a:solidFill>
                          <a:srgbClr val="00B050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>
                        <a:solidFill>
                          <a:srgbClr val="00B050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89788"/>
                  </a:ext>
                </a:extLst>
              </a:tr>
              <a:tr h="265902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Password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rgbClr val="00B050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402415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Activate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E’ attivo quando l’utente ha fatto il 1° login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idem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550054"/>
                  </a:ext>
                </a:extLst>
              </a:tr>
              <a:tr h="265902">
                <a:tc>
                  <a:txBody>
                    <a:bodyPr/>
                    <a:lstStyle/>
                    <a:p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Roles</a:t>
                      </a:r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Institutional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User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576845"/>
                  </a:ext>
                </a:extLst>
              </a:tr>
              <a:tr h="49836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Istituzionali-cfd -  istitutionali-centri-funzionali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Default – Default group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329658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Account </a:t>
                      </a: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expiration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(in days, 0 to </a:t>
                      </a: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disable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891925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Disk quota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10737418240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1073741824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69089"/>
                  </a:ext>
                </a:extLst>
              </a:tr>
              <a:tr h="4136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AMQP Queue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Da richiedere a mistral@cineca.it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Da richiedere a mistral@cineca.it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277006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err="1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Requests</a:t>
                      </a:r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it-IT" sz="1200" b="1" dirty="0" err="1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expiration</a:t>
                      </a:r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(in days, 0 to </a:t>
                      </a:r>
                      <a:r>
                        <a:rPr lang="it-IT" sz="1200" b="1" dirty="0" err="1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disable</a:t>
                      </a:r>
                      <a:r>
                        <a:rPr lang="it-IT" sz="1200" b="1" dirty="0">
                          <a:solidFill>
                            <a:srgbClr val="00B050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067293"/>
                  </a:ext>
                </a:extLst>
              </a:tr>
              <a:tr h="26590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Enable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Access to Open Datasets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580917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Allowed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Additional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datasets</a:t>
                      </a:r>
                    </a:p>
                    <a:p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Cosmo-2i Cosmo-5m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234072"/>
                  </a:ext>
                </a:extLst>
              </a:tr>
              <a:tr h="31934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Max </a:t>
                      </a:r>
                      <a:r>
                        <a:rPr lang="it-IT" sz="1100" b="1" dirty="0" err="1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Number</a:t>
                      </a:r>
                      <a:r>
                        <a:rPr lang="it-IT" sz="11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of template  (0 to </a:t>
                      </a:r>
                      <a:r>
                        <a:rPr lang="it-IT" sz="1100" b="1" dirty="0" err="1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disable</a:t>
                      </a:r>
                      <a:r>
                        <a:rPr lang="it-IT" sz="11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118378"/>
                  </a:ext>
                </a:extLst>
              </a:tr>
              <a:tr h="3188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Max outputs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10737418240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1073741824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110225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Post processing</a:t>
                      </a:r>
                    </a:p>
                    <a:p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2090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Schedule</a:t>
                      </a:r>
                    </a:p>
                    <a:p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no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051713"/>
                  </a:ext>
                </a:extLst>
              </a:tr>
              <a:tr h="443170">
                <a:tc>
                  <a:txBody>
                    <a:bodyPr/>
                    <a:lstStyle/>
                    <a:p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Observed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Archive</a:t>
                      </a:r>
                    </a:p>
                    <a:p>
                      <a:endParaRPr lang="it-IT" sz="1200" b="1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si</a:t>
                      </a:r>
                      <a:endParaRPr lang="it-IT" sz="11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471212"/>
                  </a:ext>
                </a:extLst>
              </a:tr>
              <a:tr h="426453">
                <a:tc>
                  <a:txBody>
                    <a:bodyPr/>
                    <a:lstStyle/>
                    <a:p>
                      <a:r>
                        <a:rPr lang="it-IT" sz="1200" b="1" dirty="0" err="1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Request</a:t>
                      </a:r>
                      <a:r>
                        <a:rPr lang="it-IT" sz="1200" b="1" dirty="0"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per hour 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(0 to </a:t>
                      </a:r>
                      <a:r>
                        <a:rPr lang="it-IT" sz="1200" b="1" dirty="0" err="1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disable</a:t>
                      </a:r>
                      <a:r>
                        <a:rPr lang="it-IT" sz="1200" b="1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0</a:t>
                      </a:r>
                      <a:endParaRPr lang="it-IT" sz="12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721506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D9F21A-8EEA-4197-BA89-B71B9A7F2182}"/>
              </a:ext>
            </a:extLst>
          </p:cNvPr>
          <p:cNvSpPr txBox="1"/>
          <p:nvPr/>
        </p:nvSpPr>
        <p:spPr>
          <a:xfrm>
            <a:off x="91440" y="2026920"/>
            <a:ext cx="1590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Roboto" panose="02000000000000000000" pitchFamily="2" charset="0"/>
                <a:ea typeface="Roboto" panose="02000000000000000000" pitchFamily="2" charset="0"/>
              </a:rPr>
              <a:t>Parametri che definiscono il profilo utente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A39EA67-3DA8-4BB7-940E-2CA8F5F7D8F1}"/>
              </a:ext>
            </a:extLst>
          </p:cNvPr>
          <p:cNvSpPr txBox="1"/>
          <p:nvPr/>
        </p:nvSpPr>
        <p:spPr>
          <a:xfrm>
            <a:off x="-35923" y="4646414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Roboto" panose="02000000000000000000" pitchFamily="2" charset="0"/>
                <a:ea typeface="Roboto" panose="02000000000000000000" pitchFamily="2" charset="0"/>
              </a:rPr>
              <a:t>In verde i parametri modificabili da utente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7B81F1F-C938-4160-928F-8516394632EE}"/>
              </a:ext>
            </a:extLst>
          </p:cNvPr>
          <p:cNvSpPr txBox="1"/>
          <p:nvPr/>
        </p:nvSpPr>
        <p:spPr>
          <a:xfrm>
            <a:off x="996043" y="4646414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Roboto" panose="02000000000000000000" pitchFamily="2" charset="0"/>
                <a:ea typeface="Roboto" panose="02000000000000000000" pitchFamily="2" charset="0"/>
              </a:rPr>
              <a:t>In giallo i parametri che definiscono i limiti per estrazioni e </a:t>
            </a:r>
            <a:r>
              <a:rPr lang="it-IT" sz="1100" dirty="0" err="1">
                <a:latin typeface="Roboto" panose="02000000000000000000" pitchFamily="2" charset="0"/>
                <a:ea typeface="Roboto" panose="02000000000000000000" pitchFamily="2" charset="0"/>
              </a:rPr>
              <a:t>postprocessing</a:t>
            </a:r>
            <a:endParaRPr lang="it-IT" sz="11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22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708" y="1422609"/>
            <a:ext cx="801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PARAMETRI  MODIFICABILI DALL’UTENTE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131" y="2040027"/>
            <a:ext cx="8583737" cy="80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Entrambi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profili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Istituzionale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o User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possono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modificare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: </a:t>
            </a:r>
            <a:endParaRPr lang="en-US" sz="2400" b="0" i="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pPr lvl="0" algn="ctr">
              <a:lnSpc>
                <a:spcPct val="120000"/>
              </a:lnSpc>
            </a:pPr>
            <a:endParaRPr lang="en-US" sz="1600" b="0" i="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9849300E-2418-41A7-B855-D5E3DB1A7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412615"/>
              </p:ext>
            </p:extLst>
          </p:nvPr>
        </p:nvGraphicFramePr>
        <p:xfrm>
          <a:off x="571708" y="3322511"/>
          <a:ext cx="8013492" cy="2041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691">
                  <a:extLst>
                    <a:ext uri="{9D8B030D-6E8A-4147-A177-3AD203B41FA5}">
                      <a16:colId xmlns:a16="http://schemas.microsoft.com/office/drawing/2014/main" val="853424093"/>
                    </a:ext>
                  </a:extLst>
                </a:gridCol>
                <a:gridCol w="5160801">
                  <a:extLst>
                    <a:ext uri="{9D8B030D-6E8A-4147-A177-3AD203B41FA5}">
                      <a16:colId xmlns:a16="http://schemas.microsoft.com/office/drawing/2014/main" val="1670305235"/>
                    </a:ext>
                  </a:extLst>
                </a:gridCol>
              </a:tblGrid>
              <a:tr h="533803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NOME</a:t>
                      </a:r>
                    </a:p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COGNOME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 pagina profilo: 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edit</a:t>
                      </a:r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your</a:t>
                      </a:r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profile</a:t>
                      </a:r>
                      <a:endParaRPr lang="it-IT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379721"/>
                  </a:ext>
                </a:extLst>
              </a:tr>
              <a:tr h="533803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REQUESTS EXPIRATION</a:t>
                      </a:r>
                    </a:p>
                    <a:p>
                      <a:r>
                        <a:rPr 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(in days, 0 to disable) </a:t>
                      </a:r>
                      <a:endParaRPr lang="it-IT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 pagina profilo: 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edit</a:t>
                      </a:r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your</a:t>
                      </a:r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profile</a:t>
                      </a:r>
                      <a:endParaRPr lang="it-IT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163005"/>
                  </a:ext>
                </a:extLst>
              </a:tr>
              <a:tr h="761004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PASSWORD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 pagina profilo: bottone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24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715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65F9C-E40F-B94F-975C-87C309FC9BF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708" y="1422609"/>
            <a:ext cx="801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6B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CONTATTO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131" y="2040027"/>
            <a:ext cx="8583737" cy="125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 Per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richieste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informazioni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modifiche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di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settaggio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di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parametri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 del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profilo</a:t>
            </a:r>
            <a:endParaRPr lang="en-US" sz="2400" b="0" i="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  <a:p>
            <a:pPr lvl="0" algn="ctr">
              <a:lnSpc>
                <a:spcPct val="120000"/>
              </a:lnSpc>
            </a:pPr>
            <a:endParaRPr lang="en-US" sz="1600" b="0" i="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Lato Regular"/>
            </a:endParaRPr>
          </a:p>
        </p:txBody>
      </p:sp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9849300E-2418-41A7-B855-D5E3DB1A7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369325"/>
              </p:ext>
            </p:extLst>
          </p:nvPr>
        </p:nvGraphicFramePr>
        <p:xfrm>
          <a:off x="648683" y="3058805"/>
          <a:ext cx="8013492" cy="3535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831">
                  <a:extLst>
                    <a:ext uri="{9D8B030D-6E8A-4147-A177-3AD203B41FA5}">
                      <a16:colId xmlns:a16="http://schemas.microsoft.com/office/drawing/2014/main" val="853424093"/>
                    </a:ext>
                  </a:extLst>
                </a:gridCol>
                <a:gridCol w="3567661">
                  <a:extLst>
                    <a:ext uri="{9D8B030D-6E8A-4147-A177-3AD203B41FA5}">
                      <a16:colId xmlns:a16="http://schemas.microsoft.com/office/drawing/2014/main" val="1670305235"/>
                    </a:ext>
                  </a:extLst>
                </a:gridCol>
              </a:tblGrid>
              <a:tr h="1489765">
                <a:tc>
                  <a:txBody>
                    <a:bodyPr/>
                    <a:lstStyle/>
                    <a:p>
                      <a:pPr algn="l"/>
                      <a:r>
                        <a:rPr lang="it-IT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CONTATTO per </a:t>
                      </a:r>
                      <a:r>
                        <a:rPr lang="it-IT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issue</a:t>
                      </a:r>
                      <a:r>
                        <a:rPr lang="it-IT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su meteo-hub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mistral-support@cineca.it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379721"/>
                  </a:ext>
                </a:extLst>
              </a:tr>
              <a:tr h="2045725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CONTATTO per informazioni e richieste di modifica dei parametri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mistral@cineca.it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163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395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plate-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336</Words>
  <Application>Microsoft Office PowerPoint</Application>
  <PresentationFormat>Presentazione su schermo (4:3)</PresentationFormat>
  <Paragraphs>104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Calibri</vt:lpstr>
      <vt:lpstr>Lato Regular</vt:lpstr>
      <vt:lpstr>Roboto</vt:lpstr>
      <vt:lpstr>Wingdings</vt:lpstr>
      <vt:lpstr>template-cover</vt:lpstr>
      <vt:lpstr>template-standard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</dc:creator>
  <cp:lastModifiedBy>MARGHERITA MONTANARI</cp:lastModifiedBy>
  <cp:revision>66</cp:revision>
  <dcterms:created xsi:type="dcterms:W3CDTF">2016-12-07T15:38:35Z</dcterms:created>
  <dcterms:modified xsi:type="dcterms:W3CDTF">2021-09-16T14:05:13Z</dcterms:modified>
</cp:coreProperties>
</file>