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64" r:id="rId5"/>
    <p:sldMasterId id="2147483708" r:id="rId6"/>
    <p:sldMasterId id="2147483710" r:id="rId7"/>
    <p:sldMasterId id="2147483712" r:id="rId8"/>
  </p:sldMasterIdLst>
  <p:sldIdLst>
    <p:sldId id="261" r:id="rId9"/>
    <p:sldId id="275" r:id="rId10"/>
    <p:sldId id="279" r:id="rId11"/>
    <p:sldId id="276" r:id="rId12"/>
    <p:sldId id="277" r:id="rId13"/>
    <p:sldId id="278" r:id="rId14"/>
    <p:sldId id="280" r:id="rId15"/>
    <p:sldId id="262" r:id="rId16"/>
    <p:sldId id="263" r:id="rId17"/>
    <p:sldId id="281" r:id="rId18"/>
    <p:sldId id="282" r:id="rId19"/>
    <p:sldId id="283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FE3"/>
    <a:srgbClr val="50D2F2"/>
    <a:srgbClr val="F2C750"/>
    <a:srgbClr val="69E8FF"/>
    <a:srgbClr val="50DAF2"/>
    <a:srgbClr val="FF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9D5C8-84CE-9E91-E410-9DDF4717AFF9}" v="1914" dt="2021-06-17T12:38:00.175"/>
    <p1510:client id="{5C6B3E5C-30CD-4ADA-BBAF-6C89B24A8BC9}" v="26" dt="2021-09-14T07:26:28.291"/>
    <p1510:client id="{72571C06-2DEC-43A1-92F6-49FBAAAFFAA2}" v="132" dt="2021-06-16T11:05:09.827"/>
    <p1510:client id="{769B722D-BF5F-DD8C-40FD-F9A0182C5F12}" v="2218" dt="2021-06-17T14:15:40.287"/>
    <p1510:client id="{790BBE05-3CEC-19C2-262D-BE02B959A5BE}" v="1173" dt="2021-06-17T12:19:21.447"/>
    <p1510:client id="{7FE02A6E-9CF7-2FA7-34E0-5DDE893FF5DF}" v="543" dt="2021-09-15T10:15:40.372"/>
    <p1510:client id="{93C5B9A9-9487-06D1-8959-3649CD04C93D}" v="21" dt="2021-09-14T07:22:49.768"/>
    <p1510:client id="{98520D1E-4E9A-EE1A-42A5-65CB0B010896}" v="7" dt="2021-06-22T08:42:42.546"/>
    <p1510:client id="{A77A2C33-B794-46CA-D942-60C43C7A1C51}" v="616" dt="2021-06-17T08:15:22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8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/>
          <a:p>
            <a:fld id="{35265F9C-E40F-B94F-975C-87C309FC9BF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2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89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66395E1E-A66F-3949-B7D3-89AB2502BD97}"/>
              </a:ext>
            </a:extLst>
          </p:cNvPr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rgbClr val="6C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1802801-C7C6-9A4C-BCA3-19E71A55D54D}"/>
              </a:ext>
            </a:extLst>
          </p:cNvPr>
          <p:cNvSpPr/>
          <p:nvPr userDrawn="1"/>
        </p:nvSpPr>
        <p:spPr>
          <a:xfrm rot="21282699">
            <a:off x="-596900" y="-1136355"/>
            <a:ext cx="11036300" cy="204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E203C8D-07BD-2547-9A1C-3F3F948ED6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-354289"/>
            <a:ext cx="2813582" cy="1990584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6A4EA821-7087-8E44-B8A1-198454B936C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0702"/>
            <a:ext cx="9144000" cy="83440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763EEB4-0AF5-0943-BBCA-8ADA53262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0513" y="566088"/>
            <a:ext cx="9904396" cy="557122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31B5ABB6-7BFC-9348-9B68-1AB37DF019B2}"/>
              </a:ext>
            </a:extLst>
          </p:cNvPr>
          <p:cNvSpPr/>
          <p:nvPr userDrawn="1"/>
        </p:nvSpPr>
        <p:spPr>
          <a:xfrm>
            <a:off x="-500513" y="566088"/>
            <a:ext cx="9904396" cy="557122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C164BF2-FE46-D34C-B14F-081C1D3E94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9144000" cy="167440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1410898-9270-3F41-B82A-E2897F9502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14619"/>
            <a:ext cx="9144000" cy="177226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F60C5BB-E934-1A4C-936A-776E7C2BC60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3645" y="1674409"/>
            <a:ext cx="3638040" cy="15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80515" y="6347301"/>
            <a:ext cx="3134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0" i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2939" y="6347302"/>
            <a:ext cx="2133600" cy="276998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 b="0" i="0">
                <a:ln>
                  <a:noFill/>
                </a:ln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fld id="{35265F9C-E40F-B94F-975C-87C309FC9BF5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775BD86-F916-A749-B2D4-B8C408274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354289"/>
            <a:ext cx="2813582" cy="1990584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23FA31B2-2D76-B148-A2F9-BC1728E4915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4253"/>
            <a:ext cx="9144000" cy="88624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0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66395E1E-A66F-3949-B7D3-89AB2502BD97}"/>
              </a:ext>
            </a:extLst>
          </p:cNvPr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rgbClr val="6C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1802801-C7C6-9A4C-BCA3-19E71A55D54D}"/>
              </a:ext>
            </a:extLst>
          </p:cNvPr>
          <p:cNvSpPr/>
          <p:nvPr userDrawn="1"/>
        </p:nvSpPr>
        <p:spPr>
          <a:xfrm rot="21282699">
            <a:off x="-596900" y="-1136355"/>
            <a:ext cx="11036300" cy="204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E203C8D-07BD-2547-9A1C-3F3F948ED6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354289"/>
            <a:ext cx="2813582" cy="1990584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6A4EA821-7087-8E44-B8A1-198454B936C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0700"/>
            <a:ext cx="9144000" cy="83440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763EEB4-0AF5-0943-BBCA-8ADA53262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0513" y="566086"/>
            <a:ext cx="9904396" cy="557122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31B5ABB6-7BFC-9348-9B68-1AB37DF019B2}"/>
              </a:ext>
            </a:extLst>
          </p:cNvPr>
          <p:cNvSpPr/>
          <p:nvPr userDrawn="1"/>
        </p:nvSpPr>
        <p:spPr>
          <a:xfrm>
            <a:off x="-500513" y="566086"/>
            <a:ext cx="9904396" cy="557122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C164BF2-FE46-D34C-B14F-081C1D3E94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67440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1410898-9270-3F41-B82A-E2897F9502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14619"/>
            <a:ext cx="9144000" cy="177226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F60C5BB-E934-1A4C-936A-776E7C2BC60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3645" y="1674407"/>
            <a:ext cx="3638040" cy="15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7655" y="3118334"/>
            <a:ext cx="720936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16 Settembre 2021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o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765" y="3666363"/>
            <a:ext cx="721865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METEO-HUB: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Formazione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per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i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Centri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funzionali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regionali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e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servizi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ARPA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settore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meteo</a:t>
            </a:r>
            <a:endParaRPr lang="en-US" sz="2400" b="1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4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o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683" y="5060080"/>
            <a:ext cx="6711307" cy="5186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Lato Regular"/>
              </a:rPr>
              <a:t>Michele Bottazzi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Lato Regular"/>
              </a:rPr>
              <a:t>Gian Franco Marras</a:t>
            </a:r>
            <a:endParaRPr lang="en-US" sz="120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9746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  <a:cs typeface="+mn-lt"/>
              </a:rPr>
              <a:t>New HPC system: Galileo100</a:t>
            </a:r>
            <a:endParaRPr lang="it-IT">
              <a:solidFill>
                <a:srgbClr val="40AFE3"/>
              </a:solidFill>
              <a:cs typeface="Calibri"/>
            </a:endParaRPr>
          </a:p>
        </p:txBody>
      </p:sp>
      <p:pic>
        <p:nvPicPr>
          <p:cNvPr id="3" name="Immagine 5">
            <a:extLst>
              <a:ext uri="{FF2B5EF4-FFF2-40B4-BE49-F238E27FC236}">
                <a16:creationId xmlns:a16="http://schemas.microsoft.com/office/drawing/2014/main" id="{B96E2E95-E4F9-476D-8213-4736D0338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5" y="1666642"/>
            <a:ext cx="8375725" cy="452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3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  <a:cs typeface="+mn-lt"/>
              </a:rPr>
              <a:t>New HPC system: Galileo100</a:t>
            </a:r>
            <a:endParaRPr lang="it-IT">
              <a:solidFill>
                <a:srgbClr val="40AFE3"/>
              </a:solidFill>
              <a:cs typeface="Calibri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E4C1805A-C282-4FD9-B9D4-FB299EC469D0}"/>
              </a:ext>
            </a:extLst>
          </p:cNvPr>
          <p:cNvSpPr txBox="1">
            <a:spLocks/>
          </p:cNvSpPr>
          <p:nvPr/>
        </p:nvSpPr>
        <p:spPr>
          <a:xfrm>
            <a:off x="388019" y="1718678"/>
            <a:ext cx="8354594" cy="435133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ea typeface="+mn-lt"/>
                <a:cs typeface="+mn-lt"/>
              </a:rPr>
              <a:t>Scalable Compute:</a:t>
            </a:r>
            <a:endParaRPr lang="it-IT">
              <a:cs typeface="Calibri" panose="020F0502020204030204"/>
            </a:endParaRPr>
          </a:p>
          <a:p>
            <a:pPr lvl="1"/>
            <a:r>
              <a:rPr lang="it-IT">
                <a:ea typeface="+mn-lt"/>
                <a:cs typeface="+mn-lt"/>
              </a:rPr>
              <a:t>564 computing server</a:t>
            </a:r>
            <a:endParaRPr lang="it-IT">
              <a:cs typeface="Calibri"/>
            </a:endParaRPr>
          </a:p>
          <a:p>
            <a:r>
              <a:rPr lang="it-IT" b="1">
                <a:ea typeface="+mn-lt"/>
                <a:cs typeface="+mn-lt"/>
              </a:rPr>
              <a:t>Cloud compute:</a:t>
            </a:r>
            <a:endParaRPr lang="it-IT"/>
          </a:p>
          <a:p>
            <a:pPr lvl="1"/>
            <a:r>
              <a:rPr lang="it-IT">
                <a:ea typeface="+mn-lt"/>
                <a:cs typeface="+mn-lt"/>
              </a:rPr>
              <a:t>77 computing server </a:t>
            </a:r>
            <a:r>
              <a:rPr lang="it-IT" err="1">
                <a:ea typeface="+mn-lt"/>
                <a:cs typeface="+mn-lt"/>
              </a:rPr>
              <a:t>OpenStack</a:t>
            </a:r>
            <a:endParaRPr lang="it-IT" err="1">
              <a:cs typeface="Calibri"/>
            </a:endParaRPr>
          </a:p>
          <a:p>
            <a:endParaRPr lang="it-IT">
              <a:cs typeface="Calibri"/>
            </a:endParaRP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227957BB-9DF7-4C76-AA8B-900CB5DEB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73783"/>
              </p:ext>
            </p:extLst>
          </p:nvPr>
        </p:nvGraphicFramePr>
        <p:xfrm>
          <a:off x="236233" y="3431636"/>
          <a:ext cx="8566061" cy="241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723">
                  <a:extLst>
                    <a:ext uri="{9D8B030D-6E8A-4147-A177-3AD203B41FA5}">
                      <a16:colId xmlns:a16="http://schemas.microsoft.com/office/drawing/2014/main" val="1360346142"/>
                    </a:ext>
                  </a:extLst>
                </a:gridCol>
                <a:gridCol w="1223723">
                  <a:extLst>
                    <a:ext uri="{9D8B030D-6E8A-4147-A177-3AD203B41FA5}">
                      <a16:colId xmlns:a16="http://schemas.microsoft.com/office/drawing/2014/main" val="2683666231"/>
                    </a:ext>
                  </a:extLst>
                </a:gridCol>
                <a:gridCol w="1223723">
                  <a:extLst>
                    <a:ext uri="{9D8B030D-6E8A-4147-A177-3AD203B41FA5}">
                      <a16:colId xmlns:a16="http://schemas.microsoft.com/office/drawing/2014/main" val="1699689430"/>
                    </a:ext>
                  </a:extLst>
                </a:gridCol>
                <a:gridCol w="1223723">
                  <a:extLst>
                    <a:ext uri="{9D8B030D-6E8A-4147-A177-3AD203B41FA5}">
                      <a16:colId xmlns:a16="http://schemas.microsoft.com/office/drawing/2014/main" val="4219850838"/>
                    </a:ext>
                  </a:extLst>
                </a:gridCol>
                <a:gridCol w="1223723">
                  <a:extLst>
                    <a:ext uri="{9D8B030D-6E8A-4147-A177-3AD203B41FA5}">
                      <a16:colId xmlns:a16="http://schemas.microsoft.com/office/drawing/2014/main" val="673789140"/>
                    </a:ext>
                  </a:extLst>
                </a:gridCol>
                <a:gridCol w="1223723">
                  <a:extLst>
                    <a:ext uri="{9D8B030D-6E8A-4147-A177-3AD203B41FA5}">
                      <a16:colId xmlns:a16="http://schemas.microsoft.com/office/drawing/2014/main" val="2630161883"/>
                    </a:ext>
                  </a:extLst>
                </a:gridCol>
                <a:gridCol w="1223723">
                  <a:extLst>
                    <a:ext uri="{9D8B030D-6E8A-4147-A177-3AD203B41FA5}">
                      <a16:colId xmlns:a16="http://schemas.microsoft.com/office/drawing/2014/main" val="3922191304"/>
                    </a:ext>
                  </a:extLst>
                </a:gridCol>
              </a:tblGrid>
              <a:tr h="8699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Architecture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Cores </a:t>
                      </a:r>
                      <a:endParaRPr lang="it-IT" sz="20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per </a:t>
                      </a:r>
                      <a:endParaRPr lang="it-IT" sz="20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CPU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 err="1">
                          <a:effectLst/>
                        </a:rPr>
                        <a:t>CPUs</a:t>
                      </a:r>
                      <a:endParaRPr lang="it-IT" sz="2000" err="1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per </a:t>
                      </a:r>
                      <a:endParaRPr lang="it-IT" sz="20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 err="1">
                          <a:effectLst/>
                        </a:rPr>
                        <a:t>node</a:t>
                      </a:r>
                      <a:endParaRPr lang="it-IT" sz="2000" err="1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Tot. </a:t>
                      </a:r>
                      <a:endParaRPr lang="it-IT" sz="20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n of cores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 err="1">
                          <a:effectLst/>
                        </a:rPr>
                        <a:t>Freq</a:t>
                      </a:r>
                      <a:r>
                        <a:rPr lang="it-IT" sz="2000" u="none" strike="noStrike">
                          <a:effectLst/>
                        </a:rPr>
                        <a:t>.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 err="1">
                          <a:effectLst/>
                        </a:rPr>
                        <a:t>Freq</a:t>
                      </a:r>
                      <a:r>
                        <a:rPr lang="it-IT" sz="2000" u="none" strike="noStrike">
                          <a:effectLst/>
                        </a:rPr>
                        <a:t>. max</a:t>
                      </a:r>
                      <a:endParaRPr lang="it-IT" sz="2000">
                        <a:effectLst/>
                      </a:endParaRPr>
                    </a:p>
                    <a:p>
                      <a:pPr algn="ctr" fontAlgn="t"/>
                      <a:br>
                        <a:rPr lang="it-IT" sz="1100">
                          <a:effectLst/>
                        </a:rPr>
                      </a:b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 err="1">
                          <a:effectLst/>
                        </a:rPr>
                        <a:t>Instr</a:t>
                      </a:r>
                      <a:r>
                        <a:rPr lang="it-IT" sz="2000" u="none" strike="noStrike">
                          <a:effectLst/>
                        </a:rPr>
                        <a:t>. Per</a:t>
                      </a:r>
                      <a:endParaRPr lang="it-IT" sz="20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 err="1">
                          <a:effectLst/>
                        </a:rPr>
                        <a:t>Cicle</a:t>
                      </a:r>
                      <a:endParaRPr lang="it-IT" sz="2000" err="1">
                        <a:effectLst/>
                      </a:endParaRPr>
                    </a:p>
                  </a:txBody>
                  <a:tcPr marL="71438" marR="71438" marT="71438" marB="71438" anchor="ctr"/>
                </a:tc>
                <a:extLst>
                  <a:ext uri="{0D108BD9-81ED-4DB2-BD59-A6C34878D82A}">
                    <a16:rowId xmlns:a16="http://schemas.microsoft.com/office/drawing/2014/main" val="1562593406"/>
                  </a:ext>
                </a:extLst>
              </a:tr>
              <a:tr h="68349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Xeon 8260</a:t>
                      </a:r>
                      <a:endParaRPr lang="it-IT" sz="20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 err="1">
                          <a:effectLst/>
                        </a:rPr>
                        <a:t>CascadeLake</a:t>
                      </a:r>
                      <a:endParaRPr lang="it-IT" sz="2000" err="1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24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2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48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2.4 GHz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3.90 GHz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4 x AVX-512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extLst>
                  <a:ext uri="{0D108BD9-81ED-4DB2-BD59-A6C34878D82A}">
                    <a16:rowId xmlns:a16="http://schemas.microsoft.com/office/drawing/2014/main" val="210053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  <a:cs typeface="+mn-lt"/>
              </a:rPr>
              <a:t>Scalable Compute</a:t>
            </a:r>
            <a:endParaRPr lang="it-IT">
              <a:solidFill>
                <a:srgbClr val="40AFE3"/>
              </a:solidFill>
              <a:cs typeface="Calibri"/>
            </a:endParaRPr>
          </a:p>
        </p:txBody>
      </p:sp>
      <p:graphicFrame>
        <p:nvGraphicFramePr>
          <p:cNvPr id="3" name="Segnaposto contenuto 4">
            <a:extLst>
              <a:ext uri="{FF2B5EF4-FFF2-40B4-BE49-F238E27FC236}">
                <a16:creationId xmlns:a16="http://schemas.microsoft.com/office/drawing/2014/main" id="{1611CFC6-85B0-454E-AE4E-8DD1332394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071247"/>
              </p:ext>
            </p:extLst>
          </p:nvPr>
        </p:nvGraphicFramePr>
        <p:xfrm>
          <a:off x="622780" y="1498216"/>
          <a:ext cx="7886700" cy="5134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4922586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776547899"/>
                    </a:ext>
                  </a:extLst>
                </a:gridCol>
              </a:tblGrid>
              <a:tr h="1514475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348 standard server</a:t>
                      </a: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2x CPU 8260 Intel </a:t>
                      </a:r>
                      <a:r>
                        <a:rPr lang="it-IT" sz="1800" b="0" u="none" strike="noStrike" err="1">
                          <a:solidFill>
                            <a:schemeClr val="tx1"/>
                          </a:solidFill>
                          <a:effectLst/>
                        </a:rPr>
                        <a:t>CascadeLake</a:t>
                      </a: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, 24 core, 2.4 GHz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384 GB RAM DDR4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2933MT/s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480 GB SSD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1438" marR="71438" marT="71438" marB="71438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180 Data processing server</a:t>
                      </a:r>
                      <a:endParaRPr lang="it-IT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 2x CPU 8260 Intel </a:t>
                      </a:r>
                      <a:r>
                        <a:rPr lang="it-IT" sz="1800" b="0" u="none" strike="noStrike" err="1">
                          <a:solidFill>
                            <a:schemeClr val="tx1"/>
                          </a:solidFill>
                          <a:effectLst/>
                        </a:rPr>
                        <a:t>CascadeLake</a:t>
                      </a: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, 24 core, 2.4 GHz 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 384 GB RAM DDR4 2933MT/s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 2 TB SSD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 1.5 TB Intel Optane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1438" marR="71438" marT="71438" marB="71438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733114"/>
                  </a:ext>
                </a:extLst>
              </a:tr>
              <a:tr h="1784195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36 GPU server</a:t>
                      </a:r>
                      <a:endParaRPr lang="it-IT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2x CPU 8260 Intel </a:t>
                      </a:r>
                      <a:r>
                        <a:rPr lang="it-IT" sz="1800" u="none" strike="noStrike" err="1">
                          <a:solidFill>
                            <a:schemeClr val="tx1"/>
                          </a:solidFill>
                          <a:effectLst/>
                        </a:rPr>
                        <a:t>CascadeLake</a:t>
                      </a: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, 24 core, 2.4 GHz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384 GB RAM DDR4 2933MT/s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2 TB SSD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2x NVIDIA V100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1438" marR="71438" marT="71438" marB="71438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Storage and </a:t>
                      </a:r>
                      <a:r>
                        <a:rPr lang="it-IT" sz="1800" b="1" u="none" strike="noStrike" err="1">
                          <a:solidFill>
                            <a:schemeClr val="tx1"/>
                          </a:solidFill>
                          <a:effectLst/>
                        </a:rPr>
                        <a:t>internal</a:t>
                      </a:r>
                      <a:r>
                        <a:rPr lang="it-IT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 network:</a:t>
                      </a:r>
                      <a:endParaRPr lang="it-IT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20,5 PB </a:t>
                      </a:r>
                      <a:r>
                        <a:rPr lang="it-IT" sz="1800" u="none" strike="noStrike" err="1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 storage (LUSTRE);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5 PB di fast storage;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Switch </a:t>
                      </a:r>
                      <a:r>
                        <a:rPr lang="it-IT" sz="1800" u="none" strike="noStrike" err="1">
                          <a:solidFill>
                            <a:schemeClr val="tx1"/>
                          </a:solidFill>
                          <a:effectLst/>
                        </a:rPr>
                        <a:t>Infiniband</a:t>
                      </a: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 100 </a:t>
                      </a:r>
                      <a:r>
                        <a:rPr lang="it-IT" sz="1800" u="none" strike="noStrike" err="1">
                          <a:solidFill>
                            <a:schemeClr val="tx1"/>
                          </a:solidFill>
                          <a:effectLst/>
                        </a:rPr>
                        <a:t>Gbs</a:t>
                      </a: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fontAlgn="t">
                        <a:lnSpc>
                          <a:spcPct val="150000"/>
                        </a:lnSpc>
                      </a:pPr>
                      <a:br>
                        <a:rPr lang="it-IT" sz="1100">
                          <a:effectLst/>
                        </a:rPr>
                      </a:b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1438" marR="71438" marT="71438" marB="71438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18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07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  <a:cs typeface="+mn-lt"/>
              </a:rPr>
              <a:t>Cloud Compute</a:t>
            </a:r>
            <a:endParaRPr lang="it-IT">
              <a:solidFill>
                <a:srgbClr val="40AFE3"/>
              </a:solidFill>
              <a:cs typeface="Calibri"/>
            </a:endParaRPr>
          </a:p>
        </p:txBody>
      </p:sp>
      <p:graphicFrame>
        <p:nvGraphicFramePr>
          <p:cNvPr id="2" name="Segnaposto contenuto 4">
            <a:extLst>
              <a:ext uri="{FF2B5EF4-FFF2-40B4-BE49-F238E27FC236}">
                <a16:creationId xmlns:a16="http://schemas.microsoft.com/office/drawing/2014/main" id="{A16C395C-6870-407B-A7B1-6D0911AE4B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887580"/>
              </p:ext>
            </p:extLst>
          </p:nvPr>
        </p:nvGraphicFramePr>
        <p:xfrm>
          <a:off x="647236" y="2468079"/>
          <a:ext cx="7886700" cy="237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15581042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913279481"/>
                    </a:ext>
                  </a:extLst>
                </a:gridCol>
              </a:tblGrid>
              <a:tr h="1285875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solidFill>
                            <a:schemeClr val="tx1"/>
                          </a:solidFill>
                          <a:effectLst/>
                        </a:rPr>
                        <a:t>77 standard server </a:t>
                      </a:r>
                      <a:r>
                        <a:rPr lang="it-IT" sz="2000" u="none" strike="noStrike" err="1">
                          <a:solidFill>
                            <a:schemeClr val="tx1"/>
                          </a:solidFill>
                          <a:effectLst/>
                        </a:rPr>
                        <a:t>OpenStack</a:t>
                      </a:r>
                      <a:r>
                        <a:rPr lang="it-IT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000" u="none" strike="noStrike">
                          <a:solidFill>
                            <a:schemeClr val="tx1"/>
                          </a:solidFill>
                          <a:effectLst/>
                        </a:rPr>
                        <a:t>2x CPU 8260 Intel </a:t>
                      </a:r>
                      <a:r>
                        <a:rPr lang="it-IT" sz="2000" u="none" strike="noStrike" err="1">
                          <a:solidFill>
                            <a:schemeClr val="tx1"/>
                          </a:solidFill>
                          <a:effectLst/>
                        </a:rPr>
                        <a:t>CascadeLake</a:t>
                      </a:r>
                      <a:r>
                        <a:rPr lang="it-IT" sz="2000" u="none" strike="noStrike">
                          <a:solidFill>
                            <a:schemeClr val="tx1"/>
                          </a:solidFill>
                          <a:effectLst/>
                        </a:rPr>
                        <a:t>, 24 cores, 2.4 GHz;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000" u="none" strike="noStrike">
                          <a:solidFill>
                            <a:schemeClr val="tx1"/>
                          </a:solidFill>
                          <a:effectLst/>
                        </a:rPr>
                        <a:t>768 GB RAM DDR4 2933MT/s; 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000" u="none" strike="noStrike">
                          <a:solidFill>
                            <a:schemeClr val="tx1"/>
                          </a:solidFill>
                          <a:effectLst/>
                        </a:rPr>
                        <a:t>2 TB SSD;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1438" marR="71438" marT="71438" marB="71438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Storage and </a:t>
                      </a:r>
                      <a:r>
                        <a:rPr lang="it-IT" sz="2000" b="1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internal</a:t>
                      </a:r>
                      <a:r>
                        <a:rPr lang="it-IT" sz="20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network:</a:t>
                      </a:r>
                      <a:endParaRPr lang="it-IT" sz="20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,Sans-Serif"/>
                        <a:buChar char="•"/>
                      </a:pPr>
                      <a:r>
                        <a:rPr lang="it-IT" sz="20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PB CEPH storage dedicate High Performance (full </a:t>
                      </a:r>
                      <a:r>
                        <a:rPr lang="it-IT" sz="20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NVMe</a:t>
                      </a:r>
                      <a:r>
                        <a:rPr lang="it-IT" sz="20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/SSD)</a:t>
                      </a:r>
                      <a:endParaRPr lang="en-US" sz="20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,Sans-Serif"/>
                        <a:buChar char="•"/>
                      </a:pPr>
                      <a:r>
                        <a:rPr lang="it-IT" sz="20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Switch Ethernet 100 </a:t>
                      </a:r>
                      <a:r>
                        <a:rPr lang="it-IT" sz="20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Gbs</a:t>
                      </a:r>
                      <a:r>
                        <a:rPr lang="it-IT" sz="20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;</a:t>
                      </a:r>
                      <a:endParaRPr lang="en-US" sz="20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38" marR="71438" marT="71438" marB="71438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427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39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57B628-EBD9-4951-9CE7-9316EB4F0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28218-DC65-46AC-A362-1D8258DF0561}"/>
              </a:ext>
            </a:extLst>
          </p:cNvPr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  <a:cs typeface="Calibri"/>
              </a:rPr>
              <a:t>MISTRAL in numeri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DC66B-C6C4-4E77-B6B5-6AAACEDD984F}"/>
              </a:ext>
            </a:extLst>
          </p:cNvPr>
          <p:cNvSpPr txBox="1"/>
          <p:nvPr/>
        </p:nvSpPr>
        <p:spPr>
          <a:xfrm>
            <a:off x="375425" y="1527717"/>
            <a:ext cx="8318808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cs typeface="Calibri"/>
              </a:rPr>
              <a:t>Ore di </a:t>
            </a:r>
            <a:r>
              <a:rPr lang="en-US" sz="2000" b="1" err="1">
                <a:cs typeface="Calibri"/>
              </a:rPr>
              <a:t>calcolo</a:t>
            </a:r>
            <a:r>
              <a:rPr lang="en-US" sz="2000" b="1">
                <a:cs typeface="Calibri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200K ore </a:t>
            </a:r>
            <a:r>
              <a:rPr lang="en-US" sz="2000" err="1">
                <a:cs typeface="Calibri"/>
              </a:rPr>
              <a:t>giornaliere</a:t>
            </a:r>
            <a:r>
              <a:rPr lang="en-US" sz="2000">
                <a:cs typeface="Calibri"/>
              </a:rPr>
              <a:t> per </a:t>
            </a:r>
            <a:r>
              <a:rPr lang="en-US" sz="2000" err="1">
                <a:cs typeface="Calibri"/>
              </a:rPr>
              <a:t>catene</a:t>
            </a:r>
            <a:r>
              <a:rPr lang="en-US" sz="2000">
                <a:cs typeface="Calibri"/>
              </a:rPr>
              <a:t> operative </a:t>
            </a:r>
            <a:r>
              <a:rPr lang="en-US" sz="2000" err="1">
                <a:cs typeface="Calibri"/>
              </a:rPr>
              <a:t>arpa</a:t>
            </a:r>
            <a:r>
              <a:rPr lang="en-US" sz="2000">
                <a:cs typeface="Calibri"/>
              </a:rPr>
              <a:t>;</a:t>
            </a:r>
          </a:p>
          <a:p>
            <a:endParaRPr lang="en-US" sz="2000">
              <a:cs typeface="Calibri"/>
            </a:endParaRPr>
          </a:p>
          <a:p>
            <a:r>
              <a:rPr lang="en-US" sz="2000" b="1">
                <a:ea typeface="+mn-lt"/>
                <a:cs typeface="+mn-lt"/>
              </a:rPr>
              <a:t>Dati </a:t>
            </a:r>
            <a:r>
              <a:rPr lang="en-US" sz="2000" b="1" err="1">
                <a:ea typeface="+mn-lt"/>
                <a:cs typeface="+mn-lt"/>
              </a:rPr>
              <a:t>prodotti</a:t>
            </a:r>
            <a:r>
              <a:rPr lang="en-US" sz="2000" b="1">
                <a:ea typeface="+mn-lt"/>
                <a:cs typeface="+mn-lt"/>
              </a:rPr>
              <a:t>:</a:t>
            </a:r>
            <a:endParaRPr lang="en-US" sz="2000" b="1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~1.5 Tb </a:t>
            </a:r>
            <a:r>
              <a:rPr lang="en-US" sz="2000" err="1">
                <a:cs typeface="Calibri"/>
              </a:rPr>
              <a:t>dati</a:t>
            </a:r>
            <a:r>
              <a:rPr lang="en-US" sz="2000">
                <a:cs typeface="Calibri"/>
              </a:rPr>
              <a:t> scratch </a:t>
            </a:r>
            <a:r>
              <a:rPr lang="en-US" sz="2000" err="1">
                <a:cs typeface="Calibri"/>
              </a:rPr>
              <a:t>prodotti</a:t>
            </a:r>
            <a:r>
              <a:rPr lang="en-US" sz="2000">
                <a:cs typeface="Calibri"/>
              </a:rPr>
              <a:t> Forecast </a:t>
            </a:r>
            <a:r>
              <a:rPr lang="en-US" sz="2000" err="1">
                <a:cs typeface="Calibri"/>
              </a:rPr>
              <a:t>Arpae</a:t>
            </a:r>
            <a:r>
              <a:rPr lang="en-US" sz="2000">
                <a:cs typeface="Calibri"/>
              </a:rPr>
              <a:t> (COSMO 5, COSMO 2 e IFF)</a:t>
            </a:r>
          </a:p>
          <a:p>
            <a:endParaRPr lang="en-US" sz="2000">
              <a:cs typeface="Calibri"/>
            </a:endParaRPr>
          </a:p>
          <a:p>
            <a:r>
              <a:rPr lang="en-US" sz="2000" b="1" dirty="0" err="1">
                <a:cs typeface="Calibri"/>
              </a:rPr>
              <a:t>Mappe</a:t>
            </a:r>
            <a:r>
              <a:rPr lang="en-US" sz="2000" b="1" dirty="0">
                <a:cs typeface="Calibri"/>
              </a:rPr>
              <a:t> statiche</a:t>
            </a:r>
            <a:r>
              <a:rPr lang="en-US" sz="2000" b="1">
                <a:cs typeface="Calibri"/>
              </a:rPr>
              <a:t>: generate con 144 cores (2+1 nodi G100)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~20 </a:t>
            </a:r>
            <a:r>
              <a:rPr lang="en-US" sz="2000" err="1">
                <a:ea typeface="+mn-lt"/>
                <a:cs typeface="+mn-lt"/>
              </a:rPr>
              <a:t>mila</a:t>
            </a:r>
            <a:r>
              <a:rPr lang="en-US" sz="2000" dirty="0">
                <a:ea typeface="+mn-lt"/>
                <a:cs typeface="+mn-lt"/>
              </a:rPr>
              <a:t> al </a:t>
            </a:r>
            <a:r>
              <a:rPr lang="en-US" sz="2000" err="1">
                <a:ea typeface="+mn-lt"/>
                <a:cs typeface="+mn-lt"/>
              </a:rPr>
              <a:t>giorno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immagini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statiche</a:t>
            </a:r>
            <a:r>
              <a:rPr lang="en-US" sz="2000" dirty="0">
                <a:cs typeface="Calibri"/>
              </a:rPr>
              <a:t> create per COSMO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~10 </a:t>
            </a:r>
            <a:r>
              <a:rPr lang="en-US" sz="2000" err="1">
                <a:ea typeface="+mn-lt"/>
                <a:cs typeface="+mn-lt"/>
              </a:rPr>
              <a:t>mila</a:t>
            </a:r>
            <a:r>
              <a:rPr lang="en-US" sz="2000">
                <a:ea typeface="+mn-lt"/>
                <a:cs typeface="+mn-lt"/>
              </a:rPr>
              <a:t> al </a:t>
            </a:r>
            <a:r>
              <a:rPr lang="en-US" sz="2000" err="1">
                <a:ea typeface="+mn-lt"/>
                <a:cs typeface="+mn-lt"/>
              </a:rPr>
              <a:t>giorno</a:t>
            </a:r>
            <a:r>
              <a:rPr lang="en-US" sz="2000">
                <a:ea typeface="+mn-lt"/>
                <a:cs typeface="+mn-lt"/>
              </a:rPr>
              <a:t> create</a:t>
            </a:r>
            <a:r>
              <a:rPr lang="en-US" sz="2000">
                <a:cs typeface="Calibri"/>
              </a:rPr>
              <a:t> </a:t>
            </a:r>
            <a:r>
              <a:rPr lang="en-US" sz="2000">
                <a:ea typeface="+mn-lt"/>
                <a:cs typeface="+mn-lt"/>
              </a:rPr>
              <a:t>per IFF</a:t>
            </a: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r>
              <a:rPr lang="en-US" sz="2000" b="1">
                <a:cs typeface="Calibri"/>
              </a:rPr>
              <a:t>Tiles: generate con 288 cores (4+2 nodi G100)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cs typeface="Calibri"/>
              </a:rPr>
              <a:t>~ 3 </a:t>
            </a:r>
            <a:r>
              <a:rPr lang="en-US" sz="2000" err="1">
                <a:cs typeface="Calibri"/>
              </a:rPr>
              <a:t>milioni</a:t>
            </a:r>
            <a:r>
              <a:rPr lang="en-US" sz="2000" dirty="0">
                <a:cs typeface="Calibri"/>
              </a:rPr>
              <a:t> </a:t>
            </a:r>
            <a:r>
              <a:rPr lang="en-US" sz="2000">
                <a:ea typeface="+mn-lt"/>
                <a:cs typeface="+mn-lt"/>
              </a:rPr>
              <a:t>di tiles create per </a:t>
            </a:r>
            <a:r>
              <a:rPr lang="en-US" sz="2000" err="1">
                <a:ea typeface="+mn-lt"/>
                <a:cs typeface="+mn-lt"/>
              </a:rPr>
              <a:t>mappe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dinamiche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ea typeface="+mn-lt"/>
              <a:cs typeface="+mn-lt"/>
            </a:endParaRPr>
          </a:p>
          <a:p>
            <a:r>
              <a:rPr lang="en-US" sz="2000" b="1">
                <a:ea typeface="+mn-lt"/>
                <a:cs typeface="+mn-lt"/>
              </a:rPr>
              <a:t>Dati </a:t>
            </a:r>
            <a:r>
              <a:rPr lang="en-US" sz="2000" b="1" err="1">
                <a:ea typeface="+mn-lt"/>
                <a:cs typeface="+mn-lt"/>
              </a:rPr>
              <a:t>osservati</a:t>
            </a:r>
            <a:r>
              <a:rPr lang="en-US" sz="2000" b="1">
                <a:ea typeface="+mn-lt"/>
                <a:cs typeface="+mn-lt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2351 </a:t>
            </a:r>
            <a:r>
              <a:rPr lang="en-US" sz="2000" err="1">
                <a:ea typeface="+mn-lt"/>
                <a:cs typeface="+mn-lt"/>
              </a:rPr>
              <a:t>stazioni</a:t>
            </a:r>
            <a:r>
              <a:rPr lang="en-US" sz="2000">
                <a:ea typeface="+mn-lt"/>
                <a:cs typeface="+mn-lt"/>
              </a:rPr>
              <a:t> ~ &gt;250K </a:t>
            </a:r>
            <a:r>
              <a:rPr lang="en-US" sz="2000" err="1">
                <a:ea typeface="+mn-lt"/>
                <a:cs typeface="+mn-lt"/>
              </a:rPr>
              <a:t>dati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orari</a:t>
            </a:r>
            <a:r>
              <a:rPr lang="en-US" sz="2000">
                <a:ea typeface="+mn-lt"/>
                <a:cs typeface="+mn-lt"/>
              </a:rPr>
              <a:t> e </a:t>
            </a:r>
            <a:r>
              <a:rPr lang="en-US" sz="2000" err="1">
                <a:ea typeface="+mn-lt"/>
                <a:cs typeface="+mn-lt"/>
              </a:rPr>
              <a:t>suborari</a:t>
            </a:r>
          </a:p>
        </p:txBody>
      </p:sp>
    </p:spTree>
    <p:extLst>
      <p:ext uri="{BB962C8B-B14F-4D97-AF65-F5344CB8AC3E}">
        <p14:creationId xmlns:p14="http://schemas.microsoft.com/office/powerpoint/2010/main" val="375010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Un po' di </a:t>
            </a:r>
            <a:r>
              <a:rPr lang="en-US" sz="3200" err="1">
                <a:solidFill>
                  <a:srgbClr val="40AFE3"/>
                </a:solidFill>
                <a:latin typeface="Roboto"/>
                <a:ea typeface="Roboto"/>
              </a:rPr>
              <a:t>storia</a:t>
            </a:r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...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BB06CB-D376-42A7-B3C6-DC7C3FA3F3F8}"/>
              </a:ext>
            </a:extLst>
          </p:cNvPr>
          <p:cNvSpPr txBox="1"/>
          <p:nvPr/>
        </p:nvSpPr>
        <p:spPr>
          <a:xfrm>
            <a:off x="377020" y="2193877"/>
            <a:ext cx="8560557" cy="42043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it-IT">
                <a:cs typeface="Arial"/>
              </a:rPr>
              <a:t>Servizio parte dal settembre del 1993;​</a:t>
            </a:r>
            <a:endParaRPr lang="en-US">
              <a:cs typeface="Calibri"/>
            </a:endParaRPr>
          </a:p>
          <a:p>
            <a:pPr>
              <a:lnSpc>
                <a:spcPct val="150000"/>
              </a:lnSpc>
              <a:buChar char="•"/>
            </a:pPr>
            <a:r>
              <a:rPr lang="it-IT">
                <a:cs typeface="Arial"/>
              </a:rPr>
              <a:t>...​</a:t>
            </a:r>
            <a:endParaRPr lang="it-IT">
              <a:cs typeface="Calibri"/>
            </a:endParaRPr>
          </a:p>
          <a:p>
            <a:pPr>
              <a:lnSpc>
                <a:spcPct val="150000"/>
              </a:lnSpc>
              <a:buChar char="•"/>
            </a:pPr>
            <a:r>
              <a:rPr lang="it-IT" b="1">
                <a:cs typeface="Arial"/>
              </a:rPr>
              <a:t>2007</a:t>
            </a:r>
            <a:r>
              <a:rPr lang="it-IT">
                <a:cs typeface="Arial"/>
              </a:rPr>
              <a:t>: COSMO-I7(</a:t>
            </a:r>
            <a:r>
              <a:rPr lang="it-IT" err="1">
                <a:cs typeface="Arial"/>
              </a:rPr>
              <a:t>ope</a:t>
            </a:r>
            <a:r>
              <a:rPr lang="it-IT">
                <a:cs typeface="Arial"/>
              </a:rPr>
              <a:t> e </a:t>
            </a:r>
            <a:r>
              <a:rPr lang="it-IT" err="1">
                <a:cs typeface="Arial"/>
              </a:rPr>
              <a:t>tst</a:t>
            </a:r>
            <a:r>
              <a:rPr lang="it-IT">
                <a:cs typeface="Arial"/>
              </a:rPr>
              <a:t>), COSMO-I2 (RUN 00, senza assimilazione), </a:t>
            </a:r>
            <a:r>
              <a:rPr lang="it-IT" err="1">
                <a:cs typeface="Arial"/>
              </a:rPr>
              <a:t>Med</a:t>
            </a:r>
            <a:r>
              <a:rPr lang="it-IT">
                <a:cs typeface="Arial"/>
              </a:rPr>
              <a:t>-Ita-RE​</a:t>
            </a:r>
          </a:p>
          <a:p>
            <a:pPr>
              <a:lnSpc>
                <a:spcPct val="150000"/>
              </a:lnSpc>
              <a:buChar char="•"/>
            </a:pPr>
            <a:r>
              <a:rPr lang="it-IT" b="1">
                <a:cs typeface="Arial"/>
              </a:rPr>
              <a:t>2008</a:t>
            </a:r>
            <a:r>
              <a:rPr lang="it-IT">
                <a:cs typeface="Arial"/>
              </a:rPr>
              <a:t>: BCX, CLX, SP5​</a:t>
            </a:r>
            <a:endParaRPr lang="it-IT">
              <a:cs typeface="Calibri"/>
            </a:endParaRPr>
          </a:p>
          <a:p>
            <a:pPr>
              <a:lnSpc>
                <a:spcPct val="150000"/>
              </a:lnSpc>
              <a:buChar char="•"/>
            </a:pPr>
            <a:r>
              <a:rPr lang="it-IT" b="1">
                <a:cs typeface="Arial"/>
              </a:rPr>
              <a:t>2009 - 2015</a:t>
            </a:r>
            <a:r>
              <a:rPr lang="it-IT">
                <a:cs typeface="Arial"/>
              </a:rPr>
              <a:t>: Protezione Civile (3+2), COSMO-I7, COSMO-I2, </a:t>
            </a:r>
            <a:r>
              <a:rPr lang="it-IT" err="1">
                <a:cs typeface="Arial"/>
              </a:rPr>
              <a:t>Med</a:t>
            </a:r>
            <a:r>
              <a:rPr lang="it-IT">
                <a:cs typeface="Arial"/>
              </a:rPr>
              <a:t>-Ita-RE, test operativi​</a:t>
            </a:r>
          </a:p>
          <a:p>
            <a:pPr>
              <a:lnSpc>
                <a:spcPct val="150000"/>
              </a:lnSpc>
              <a:buChar char="•"/>
            </a:pPr>
            <a:r>
              <a:rPr lang="it-IT" b="1">
                <a:cs typeface="Arial"/>
              </a:rPr>
              <a:t>2015</a:t>
            </a:r>
            <a:r>
              <a:rPr lang="it-IT">
                <a:cs typeface="Arial"/>
              </a:rPr>
              <a:t>:  COSMO-I7, COSMO-I2, </a:t>
            </a:r>
            <a:r>
              <a:rPr lang="it-IT" err="1">
                <a:cs typeface="Arial"/>
              </a:rPr>
              <a:t>Med</a:t>
            </a:r>
            <a:r>
              <a:rPr lang="it-IT">
                <a:cs typeface="Arial"/>
              </a:rPr>
              <a:t>-Ita-RE, test operativi​</a:t>
            </a:r>
          </a:p>
          <a:p>
            <a:pPr>
              <a:lnSpc>
                <a:spcPct val="150000"/>
              </a:lnSpc>
              <a:buChar char="•"/>
            </a:pPr>
            <a:r>
              <a:rPr lang="it-IT" b="1">
                <a:cs typeface="Arial"/>
              </a:rPr>
              <a:t>2016</a:t>
            </a:r>
            <a:r>
              <a:rPr lang="it-IT">
                <a:cs typeface="Arial"/>
              </a:rPr>
              <a:t>:  COSMO-5M, COSMO-2I, </a:t>
            </a:r>
            <a:r>
              <a:rPr lang="it-IT" err="1">
                <a:cs typeface="Arial"/>
              </a:rPr>
              <a:t>Med</a:t>
            </a:r>
            <a:r>
              <a:rPr lang="it-IT">
                <a:cs typeface="Arial"/>
              </a:rPr>
              <a:t>-Ita-RE, LAMI-ENDA, LAMI-ENS, AQ​</a:t>
            </a:r>
          </a:p>
          <a:p>
            <a:pPr>
              <a:lnSpc>
                <a:spcPct val="150000"/>
              </a:lnSpc>
              <a:buChar char="•"/>
            </a:pPr>
            <a:r>
              <a:rPr lang="it-IT" b="1">
                <a:cs typeface="Arial"/>
              </a:rPr>
              <a:t>2018</a:t>
            </a:r>
            <a:r>
              <a:rPr lang="it-IT">
                <a:cs typeface="Arial"/>
              </a:rPr>
              <a:t>:  COSMO-5M, COSMO-2I, </a:t>
            </a:r>
            <a:r>
              <a:rPr lang="it-IT" err="1">
                <a:cs typeface="Arial"/>
              </a:rPr>
              <a:t>Med</a:t>
            </a:r>
            <a:r>
              <a:rPr lang="it-IT">
                <a:cs typeface="Arial"/>
              </a:rPr>
              <a:t>-Ita-RE, LAMI-ENDA, LAMI-ENS, AQ, CLOUD​</a:t>
            </a:r>
          </a:p>
          <a:p>
            <a:pPr>
              <a:lnSpc>
                <a:spcPct val="150000"/>
              </a:lnSpc>
              <a:buChar char="•"/>
            </a:pPr>
            <a:r>
              <a:rPr lang="it-IT" b="1">
                <a:cs typeface="Arial"/>
              </a:rPr>
              <a:t>2020</a:t>
            </a:r>
            <a:r>
              <a:rPr lang="it-IT">
                <a:cs typeface="Arial"/>
              </a:rPr>
              <a:t>:  COSMO-5M, COSMO-2I, </a:t>
            </a:r>
            <a:r>
              <a:rPr lang="it-IT" err="1">
                <a:cs typeface="Arial"/>
              </a:rPr>
              <a:t>Med</a:t>
            </a:r>
            <a:r>
              <a:rPr lang="it-IT">
                <a:cs typeface="Arial"/>
              </a:rPr>
              <a:t>-Ita-RE, LAMI-ENDA, LAMI-ENS, METEOHUB​</a:t>
            </a:r>
          </a:p>
          <a:p>
            <a:pPr>
              <a:lnSpc>
                <a:spcPct val="150000"/>
              </a:lnSpc>
              <a:buChar char="•"/>
            </a:pPr>
            <a:r>
              <a:rPr lang="it-IT">
                <a:cs typeface="Arial"/>
              </a:rPr>
              <a:t>​</a:t>
            </a:r>
            <a:r>
              <a:rPr lang="it-IT" b="1">
                <a:cs typeface="Arial"/>
              </a:rPr>
              <a:t>2021: ...</a:t>
            </a:r>
          </a:p>
        </p:txBody>
      </p:sp>
    </p:spTree>
    <p:extLst>
      <p:ext uri="{BB962C8B-B14F-4D97-AF65-F5344CB8AC3E}">
        <p14:creationId xmlns:p14="http://schemas.microsoft.com/office/powerpoint/2010/main" val="327616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Timeline HPC</a:t>
            </a:r>
            <a:endParaRPr lang="en-US">
              <a:solidFill>
                <a:srgbClr val="40AFE3"/>
              </a:solidFill>
              <a:cs typeface="Calibri"/>
            </a:endParaRPr>
          </a:p>
        </p:txBody>
      </p:sp>
      <p:graphicFrame>
        <p:nvGraphicFramePr>
          <p:cNvPr id="3" name="Segnaposto contenuto 4">
            <a:extLst>
              <a:ext uri="{FF2B5EF4-FFF2-40B4-BE49-F238E27FC236}">
                <a16:creationId xmlns:a16="http://schemas.microsoft.com/office/drawing/2014/main" id="{5289C84D-1A93-4010-B050-2DD05A9BED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306816"/>
              </p:ext>
            </p:extLst>
          </p:nvPr>
        </p:nvGraphicFramePr>
        <p:xfrm>
          <a:off x="290014" y="1671850"/>
          <a:ext cx="8229598" cy="491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94">
                  <a:extLst>
                    <a:ext uri="{9D8B030D-6E8A-4147-A177-3AD203B41FA5}">
                      <a16:colId xmlns:a16="http://schemas.microsoft.com/office/drawing/2014/main" val="1923191543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349419414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624413143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3293065315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111606901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747769806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589042624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989931296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353864837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315809947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4017764403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3350104198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325313455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197281552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718852956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19125929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3791847388"/>
                    </a:ext>
                  </a:extLst>
                </a:gridCol>
              </a:tblGrid>
              <a:tr h="477671"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2006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2007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2008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2009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2010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2011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2012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2013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2014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2015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2016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2017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2018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2019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2020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2021</a:t>
                      </a:r>
                    </a:p>
                  </a:txBody>
                  <a:tcPr marL="76881" marR="76881" marT="76881" marB="76881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401041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CLX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T w="28575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123627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SP5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457200">
                        <a:buNone/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1" marR="76881" marT="76881" marB="76881">
                    <a:lnR w="28575">
                      <a:solidFill>
                        <a:schemeClr val="tx1"/>
                      </a:solidFill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55148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BCX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R w="28575">
                      <a:solidFill>
                        <a:schemeClr val="tx1"/>
                      </a:solidFill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316822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SP6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R w="28575">
                      <a:solidFill>
                        <a:schemeClr val="tx1"/>
                      </a:solidFill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288753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PLX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R w="28575">
                      <a:solidFill>
                        <a:schemeClr val="tx1"/>
                      </a:solidFill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783788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EUR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R w="28575">
                      <a:solidFill>
                        <a:schemeClr val="tx1"/>
                      </a:solidFill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82516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PICO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R w="28575">
                      <a:solidFill>
                        <a:schemeClr val="tx1"/>
                      </a:solidFill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72278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GAL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>
                          <a:effectLst/>
                        </a:rPr>
                        <a:t>HWL</a:t>
                      </a:r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200" b="0" i="0" u="none" strike="noStrike" noProof="0">
                          <a:effectLst/>
                          <a:latin typeface="Calibri"/>
                        </a:rPr>
                        <a:t>HWL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200" b="0" i="0" u="none" strike="noStrike" noProof="0">
                          <a:effectLst/>
                          <a:latin typeface="Calibri"/>
                        </a:rPr>
                        <a:t>HWL</a:t>
                      </a:r>
                      <a:endParaRPr lang="it-IT"/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200" b="0" i="0" u="none" strike="noStrike" noProof="0">
                          <a:effectLst/>
                          <a:latin typeface="Calibri"/>
                        </a:rPr>
                        <a:t>HWL</a:t>
                      </a:r>
                      <a:endParaRPr lang="it-IT"/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200" b="0" i="0" u="none" strike="noStrike" noProof="0">
                          <a:effectLst/>
                          <a:latin typeface="Calibri"/>
                        </a:rPr>
                        <a:t>BDW</a:t>
                      </a:r>
                      <a:endParaRPr lang="it-IT"/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200" b="0" i="0" u="none" strike="noStrike" noProof="0">
                          <a:effectLst/>
                          <a:latin typeface="Calibri"/>
                        </a:rPr>
                        <a:t>BDW</a:t>
                      </a:r>
                      <a:endParaRPr lang="it-IT"/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200" b="0" i="0" u="none" strike="noStrike" noProof="0">
                          <a:effectLst/>
                          <a:latin typeface="Calibri"/>
                        </a:rPr>
                        <a:t>BDW</a:t>
                      </a:r>
                      <a:endParaRPr lang="it-IT"/>
                    </a:p>
                  </a:txBody>
                  <a:tcPr marL="76881" marR="76881" marT="76881" marB="76881" anchor="ctr">
                    <a:lnR w="28575">
                      <a:solidFill>
                        <a:schemeClr val="tx1"/>
                      </a:solidFill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51116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MAR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>
                          <a:effectLst/>
                        </a:rPr>
                        <a:t>BDW</a:t>
                      </a: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>
                          <a:effectLst/>
                        </a:rPr>
                        <a:t>BDW</a:t>
                      </a: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>
                          <a:effectLst/>
                        </a:rPr>
                        <a:t>BDW</a:t>
                      </a: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200">
                          <a:effectLst/>
                        </a:rPr>
                        <a:t>SKL</a:t>
                      </a: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R w="28575">
                      <a:solidFill>
                        <a:schemeClr val="tx1"/>
                      </a:solidFill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3590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MEU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200" b="0" i="0" u="none" strike="noStrike" noProof="0">
                          <a:effectLst/>
                          <a:latin typeface="Calibri"/>
                        </a:rPr>
                        <a:t>BDW</a:t>
                      </a:r>
                      <a:endParaRPr lang="it-IT"/>
                    </a:p>
                  </a:txBody>
                  <a:tcPr marL="76882" marR="76882" marT="76882" marB="7688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200" b="0" i="0" u="none" strike="noStrike" noProof="0">
                          <a:effectLst/>
                          <a:latin typeface="Calibri"/>
                        </a:rPr>
                        <a:t>BDW</a:t>
                      </a:r>
                      <a:endParaRPr lang="it-IT"/>
                    </a:p>
                  </a:txBody>
                  <a:tcPr marL="76882" marR="76882" marT="76882" marB="7688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200" b="0" i="0" u="none" strike="noStrike" noProof="0">
                          <a:effectLst/>
                          <a:latin typeface="Calibri"/>
                        </a:rPr>
                        <a:t>BDW</a:t>
                      </a:r>
                      <a:endParaRPr lang="it-IT"/>
                    </a:p>
                  </a:txBody>
                  <a:tcPr marL="76882" marR="76882" marT="76882" marB="7688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200" b="0" i="0" u="none" strike="noStrike" noProof="0">
                          <a:effectLst/>
                          <a:latin typeface="Calibri"/>
                        </a:rPr>
                        <a:t>BDW</a:t>
                      </a:r>
                      <a:endParaRPr lang="it-IT"/>
                    </a:p>
                  </a:txBody>
                  <a:tcPr marL="76881" marR="76881" marT="76881" marB="76881">
                    <a:lnR w="28575">
                      <a:solidFill>
                        <a:schemeClr val="tx1"/>
                      </a:solidFill>
                    </a:ln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186984"/>
                  </a:ext>
                </a:extLst>
              </a:tr>
              <a:tr h="40297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G100</a:t>
                      </a:r>
                      <a:endParaRPr lang="it-IT" sz="1200" u="none" strike="noStrike" dirty="0">
                        <a:effectLst/>
                      </a:endParaRPr>
                    </a:p>
                  </a:txBody>
                  <a:tcPr marL="76881" marR="76881" marT="76881" marB="76881">
                    <a:lnL w="28575">
                      <a:solidFill>
                        <a:schemeClr val="tx1"/>
                      </a:solidFill>
                    </a:lnL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200">
                          <a:effectLst/>
                        </a:rPr>
                        <a:t>CLK</a:t>
                      </a:r>
                      <a:endParaRPr lang="it-IT" sz="1200" dirty="0">
                        <a:effectLst/>
                      </a:endParaRPr>
                    </a:p>
                  </a:txBody>
                  <a:tcPr marL="76881" marR="76881" marT="76881" marB="76881">
                    <a:lnR w="28575">
                      <a:solidFill>
                        <a:schemeClr val="tx1"/>
                      </a:solidFill>
                    </a:lnR>
                    <a:lnB w="28575">
                      <a:solidFill>
                        <a:schemeClr val="tx1"/>
                      </a:solidFill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678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40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err="1">
                <a:solidFill>
                  <a:srgbClr val="40AFE3"/>
                </a:solidFill>
                <a:latin typeface="Roboto"/>
                <a:ea typeface="Roboto"/>
              </a:rPr>
              <a:t>Catene</a:t>
            </a:r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 Operative</a:t>
            </a:r>
            <a:endParaRPr lang="en-US">
              <a:solidFill>
                <a:srgbClr val="40AFE3"/>
              </a:solidFill>
              <a:cs typeface="Calibri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D15D0116-C3A8-4B5D-A42B-AF3FC4C3D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09897"/>
              </p:ext>
            </p:extLst>
          </p:nvPr>
        </p:nvGraphicFramePr>
        <p:xfrm>
          <a:off x="278780" y="1663390"/>
          <a:ext cx="8517896" cy="4562362"/>
        </p:xfrm>
        <a:graphic>
          <a:graphicData uri="http://schemas.openxmlformats.org/drawingml/2006/table">
            <a:tbl>
              <a:tblPr firstRow="1" bandRow="1"/>
              <a:tblGrid>
                <a:gridCol w="2239535">
                  <a:extLst>
                    <a:ext uri="{9D8B030D-6E8A-4147-A177-3AD203B41FA5}">
                      <a16:colId xmlns:a16="http://schemas.microsoft.com/office/drawing/2014/main" val="3419349236"/>
                    </a:ext>
                  </a:extLst>
                </a:gridCol>
                <a:gridCol w="1421780">
                  <a:extLst>
                    <a:ext uri="{9D8B030D-6E8A-4147-A177-3AD203B41FA5}">
                      <a16:colId xmlns:a16="http://schemas.microsoft.com/office/drawing/2014/main" val="1627100962"/>
                    </a:ext>
                  </a:extLst>
                </a:gridCol>
                <a:gridCol w="1552432">
                  <a:extLst>
                    <a:ext uri="{9D8B030D-6E8A-4147-A177-3AD203B41FA5}">
                      <a16:colId xmlns:a16="http://schemas.microsoft.com/office/drawing/2014/main" val="769503609"/>
                    </a:ext>
                  </a:extLst>
                </a:gridCol>
                <a:gridCol w="1600570">
                  <a:extLst>
                    <a:ext uri="{9D8B030D-6E8A-4147-A177-3AD203B41FA5}">
                      <a16:colId xmlns:a16="http://schemas.microsoft.com/office/drawing/2014/main" val="4102109329"/>
                    </a:ext>
                  </a:extLst>
                </a:gridCol>
                <a:gridCol w="1703579">
                  <a:extLst>
                    <a:ext uri="{9D8B030D-6E8A-4147-A177-3AD203B41FA5}">
                      <a16:colId xmlns:a16="http://schemas.microsoft.com/office/drawing/2014/main" val="3014976934"/>
                    </a:ext>
                  </a:extLst>
                </a:gridCol>
              </a:tblGrid>
              <a:tr h="92790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Catena </a:t>
                      </a:r>
                      <a:r>
                        <a:rPr lang="en-US" b="1" err="1"/>
                        <a:t>operativa</a:t>
                      </a:r>
                      <a:endParaRPr lang="en-US" b="1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err="1"/>
                        <a:t>Risoluzione</a:t>
                      </a:r>
                      <a:endParaRPr lang="en-US" b="1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Area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Corse </a:t>
                      </a:r>
                      <a:r>
                        <a:rPr lang="en-US" b="1" err="1"/>
                        <a:t>giornaliere</a:t>
                      </a:r>
                      <a:endParaRPr lang="en-US" b="1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err="1"/>
                        <a:t>Previsioni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53676"/>
                  </a:ext>
                </a:extLst>
              </a:tr>
              <a:tr h="537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Cosmo-5M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 Km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Mediterraneo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2R/D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-18h +72h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1680"/>
                  </a:ext>
                </a:extLst>
              </a:tr>
              <a:tr h="53791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Cosmo-2I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2.2 Km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Italia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2R/D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+48h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38436"/>
                  </a:ext>
                </a:extLst>
              </a:tr>
              <a:tr h="53791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SWAN-MED-ITA-RE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Stato del Mare Mediterraneo, Italia + 5 </a:t>
                      </a:r>
                      <a:r>
                        <a:rPr lang="en-US" sz="1400" err="1"/>
                        <a:t>aree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geografiche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1R/D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-24h +72h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401608"/>
                  </a:ext>
                </a:extLst>
              </a:tr>
              <a:tr h="5379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LAMI-ENDA</a:t>
                      </a:r>
                      <a:endParaRPr lang="it-IT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2.2 Km</a:t>
                      </a:r>
                      <a:endParaRPr lang="it-IT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Italia</a:t>
                      </a:r>
                      <a:endParaRPr lang="it-IT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8R/D</a:t>
                      </a:r>
                      <a:endParaRPr lang="it-IT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+18h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41392"/>
                  </a:ext>
                </a:extLst>
              </a:tr>
              <a:tr h="5379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LAMI-ENS</a:t>
                      </a:r>
                      <a:endParaRPr lang="it-IT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2.2 Km</a:t>
                      </a:r>
                      <a:endParaRPr lang="it-IT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Italia</a:t>
                      </a:r>
                      <a:endParaRPr lang="it-IT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40R/D</a:t>
                      </a:r>
                      <a:endParaRPr lang="it-IT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+48h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82413"/>
                  </a:ext>
                </a:extLst>
              </a:tr>
              <a:tr h="5379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IFF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2.2 Km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Italia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1R/D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+240h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18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0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err="1">
                <a:solidFill>
                  <a:srgbClr val="40AFE3"/>
                </a:solidFill>
                <a:latin typeface="Roboto"/>
                <a:ea typeface="Roboto"/>
              </a:rPr>
              <a:t>Catene</a:t>
            </a:r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 Operative</a:t>
            </a:r>
            <a:endParaRPr lang="it-IT">
              <a:solidFill>
                <a:srgbClr val="40AFE3"/>
              </a:solidFill>
              <a:cs typeface="Calibri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D15D0116-C3A8-4B5D-A42B-AF3FC4C3D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10169"/>
              </p:ext>
            </p:extLst>
          </p:nvPr>
        </p:nvGraphicFramePr>
        <p:xfrm>
          <a:off x="278780" y="1663390"/>
          <a:ext cx="8272937" cy="4431819"/>
        </p:xfrm>
        <a:graphic>
          <a:graphicData uri="http://schemas.openxmlformats.org/drawingml/2006/table">
            <a:tbl>
              <a:tblPr firstRow="1" bandRow="1"/>
              <a:tblGrid>
                <a:gridCol w="1970395">
                  <a:extLst>
                    <a:ext uri="{9D8B030D-6E8A-4147-A177-3AD203B41FA5}">
                      <a16:colId xmlns:a16="http://schemas.microsoft.com/office/drawing/2014/main" val="3419349236"/>
                    </a:ext>
                  </a:extLst>
                </a:gridCol>
                <a:gridCol w="2047162">
                  <a:extLst>
                    <a:ext uri="{9D8B030D-6E8A-4147-A177-3AD203B41FA5}">
                      <a16:colId xmlns:a16="http://schemas.microsoft.com/office/drawing/2014/main" val="1627100962"/>
                    </a:ext>
                  </a:extLst>
                </a:gridCol>
                <a:gridCol w="2193073">
                  <a:extLst>
                    <a:ext uri="{9D8B030D-6E8A-4147-A177-3AD203B41FA5}">
                      <a16:colId xmlns:a16="http://schemas.microsoft.com/office/drawing/2014/main" val="769503609"/>
                    </a:ext>
                  </a:extLst>
                </a:gridCol>
                <a:gridCol w="2062307">
                  <a:extLst>
                    <a:ext uri="{9D8B030D-6E8A-4147-A177-3AD203B41FA5}">
                      <a16:colId xmlns:a16="http://schemas.microsoft.com/office/drawing/2014/main" val="4102109329"/>
                    </a:ext>
                  </a:extLst>
                </a:gridCol>
              </a:tblGrid>
              <a:tr h="92790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dirty="0"/>
                        <a:t>Catena </a:t>
                      </a:r>
                      <a:r>
                        <a:rPr lang="en-US" sz="1800" b="1" dirty="0" err="1"/>
                        <a:t>operativa</a:t>
                      </a:r>
                      <a:endParaRPr lang="en-US" sz="1800" b="1" dirty="0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Risorse</a:t>
                      </a:r>
                      <a:r>
                        <a:rPr lang="en-US" sz="1800" b="1" dirty="0"/>
                        <a:t> di </a:t>
                      </a:r>
                      <a:r>
                        <a:rPr lang="en-US" sz="1800" b="1" dirty="0" err="1"/>
                        <a:t>calcolo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Storage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err="1"/>
                        <a:t>Archivio</a:t>
                      </a:r>
                      <a:endParaRPr lang="it-IT" sz="1800" b="1" err="1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53676"/>
                  </a:ext>
                </a:extLst>
              </a:tr>
              <a:tr h="537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dirty="0"/>
                        <a:t>Cosmo-5M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800" dirty="0"/>
                        <a:t>Meucci: 39 nodi (12.3Mcore h/Y)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 dirty="0"/>
                        <a:t>Galileo: 30 nodi (9.5M core h/Y)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/>
                        <a:t>G100: 20 nodi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sz="1800"/>
                        <a:t>     (8.4M cors h/Y)</a:t>
                      </a:r>
                      <a:endParaRPr lang="en-US" sz="1800" dirty="0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800"/>
                        <a:t>Meucci: 0.5 TB/D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/>
                        <a:t>Galileo: 0.5 TB/D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Galileo: 1.0 TB/D</a:t>
                      </a:r>
                      <a:endParaRPr lang="en-US" sz="1800" dirty="0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lvl="0" indent="-285750" algn="ctr"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Meucci: </a:t>
                      </a:r>
                      <a:r>
                        <a:rPr lang="en-US" sz="1800" b="0" i="0" u="none" strike="noStrike" noProof="0" dirty="0"/>
                        <a:t>40TB/Y</a:t>
                      </a:r>
                    </a:p>
                    <a:p>
                      <a:pPr marL="285750" lvl="0" indent="-285750" algn="ctr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Galileo: </a:t>
                      </a:r>
                      <a:r>
                        <a:rPr lang="en-US" sz="1800" dirty="0"/>
                        <a:t>40TB/Y</a:t>
                      </a:r>
                    </a:p>
                    <a:p>
                      <a:pPr marL="285750" lvl="0" indent="-285750" algn="ctr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/>
                        <a:t>G100:  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 40TB/Y</a:t>
                      </a:r>
                      <a:endParaRPr lang="en-US" sz="1800" dirty="0"/>
                    </a:p>
                    <a:p>
                      <a:pPr marL="285750" lvl="0" indent="-285750" algn="ctr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endParaRPr lang="en-US" sz="1800" dirty="0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1680"/>
                  </a:ext>
                </a:extLst>
              </a:tr>
              <a:tr h="5379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Cosmo-2I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38436"/>
                  </a:ext>
                </a:extLst>
              </a:tr>
              <a:tr h="5379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SWAN-MED-ITA-RE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401608"/>
                  </a:ext>
                </a:extLst>
              </a:tr>
              <a:tr h="5379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dirty="0"/>
                        <a:t>LAMI-ENDA</a:t>
                      </a:r>
                      <a:endParaRPr lang="it-IT" sz="1800" dirty="0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Galileo: 95 nodi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Meucci: 61 nodi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G100 ~ 75 nodi</a:t>
                      </a:r>
                      <a:endParaRPr lang="en-US" sz="1800" b="0" i="0" u="none" strike="noStrike" noProof="0" dirty="0">
                        <a:latin typeface="Calibri"/>
                      </a:endParaRP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 dirty="0"/>
                        <a:t>Meucci: 160GB/D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/>
                        <a:t>G100: 20GB/D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41392"/>
                  </a:ext>
                </a:extLst>
              </a:tr>
              <a:tr h="58855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dirty="0"/>
                        <a:t>LAMI-ENS</a:t>
                      </a:r>
                      <a:endParaRPr lang="it-IT" sz="1800" dirty="0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82413"/>
                  </a:ext>
                </a:extLst>
              </a:tr>
              <a:tr h="5379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dirty="0"/>
                        <a:t>IFF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G100: 6GB/D</a:t>
                      </a:r>
                      <a:endParaRPr lang="it-IT"/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endParaRPr lang="en-US" sz="1800" dirty="0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dirty="0"/>
                        <a:t>2TB/Y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tx1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18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50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Altre </a:t>
            </a:r>
            <a:r>
              <a:rPr lang="en-US" sz="3200" err="1">
                <a:solidFill>
                  <a:srgbClr val="40AFE3"/>
                </a:solidFill>
                <a:latin typeface="Roboto"/>
                <a:ea typeface="Roboto"/>
              </a:rPr>
              <a:t>catene</a:t>
            </a:r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 operative</a:t>
            </a:r>
            <a:endParaRPr lang="it-IT">
              <a:solidFill>
                <a:srgbClr val="40AFE3"/>
              </a:solidFill>
              <a:cs typeface="Calibri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D15D0116-C3A8-4B5D-A42B-AF3FC4C3D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83020"/>
              </p:ext>
            </p:extLst>
          </p:nvPr>
        </p:nvGraphicFramePr>
        <p:xfrm>
          <a:off x="408878" y="1431073"/>
          <a:ext cx="8272933" cy="5249745"/>
        </p:xfrm>
        <a:graphic>
          <a:graphicData uri="http://schemas.openxmlformats.org/drawingml/2006/table">
            <a:tbl>
              <a:tblPr firstRow="1" bandRow="1"/>
              <a:tblGrid>
                <a:gridCol w="2193073">
                  <a:extLst>
                    <a:ext uri="{9D8B030D-6E8A-4147-A177-3AD203B41FA5}">
                      <a16:colId xmlns:a16="http://schemas.microsoft.com/office/drawing/2014/main" val="3419349236"/>
                    </a:ext>
                  </a:extLst>
                </a:gridCol>
                <a:gridCol w="1824482">
                  <a:extLst>
                    <a:ext uri="{9D8B030D-6E8A-4147-A177-3AD203B41FA5}">
                      <a16:colId xmlns:a16="http://schemas.microsoft.com/office/drawing/2014/main" val="1627100962"/>
                    </a:ext>
                  </a:extLst>
                </a:gridCol>
                <a:gridCol w="2239536">
                  <a:extLst>
                    <a:ext uri="{9D8B030D-6E8A-4147-A177-3AD203B41FA5}">
                      <a16:colId xmlns:a16="http://schemas.microsoft.com/office/drawing/2014/main" val="769503609"/>
                    </a:ext>
                  </a:extLst>
                </a:gridCol>
                <a:gridCol w="2015842">
                  <a:extLst>
                    <a:ext uri="{9D8B030D-6E8A-4147-A177-3AD203B41FA5}">
                      <a16:colId xmlns:a16="http://schemas.microsoft.com/office/drawing/2014/main" val="4102109329"/>
                    </a:ext>
                  </a:extLst>
                </a:gridCol>
              </a:tblGrid>
              <a:tr h="8467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b="1" dirty="0"/>
                        <a:t>Catena Operativa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b="1" dirty="0"/>
                        <a:t>Sistema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b="1" dirty="0"/>
                        <a:t>Risorse di calcolo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b="1" dirty="0"/>
                        <a:t>Corse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53676"/>
                  </a:ext>
                </a:extLst>
              </a:tr>
              <a:tr h="10873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dirty="0"/>
                        <a:t>CIMA - </a:t>
                      </a:r>
                      <a:r>
                        <a:rPr lang="it-IT" sz="1800" b="0" dirty="0"/>
                        <a:t>WRF</a:t>
                      </a:r>
                      <a:endParaRPr lang="en-US" sz="1800" dirty="0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b="0" i="0" u="none" strike="noStrike" noProof="0">
                          <a:latin typeface="Calibri"/>
                        </a:rPr>
                        <a:t>G100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/>
                        <a:t>36 nodi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dirty="0"/>
                        <a:t>1R/D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1680"/>
                  </a:ext>
                </a:extLst>
              </a:tr>
              <a:tr h="10873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dirty="0"/>
                        <a:t>CMCC – </a:t>
                      </a:r>
                      <a:r>
                        <a:rPr lang="it-IT" sz="1800" b="0" i="0" u="none" strike="noStrike" noProof="0" dirty="0" err="1">
                          <a:latin typeface="Calibri"/>
                        </a:rPr>
                        <a:t>Seasonal</a:t>
                      </a:r>
                      <a:r>
                        <a:rPr lang="it-IT" sz="18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it-IT" sz="1800" b="0" i="0" u="none" strike="noStrike" noProof="0" dirty="0" err="1">
                          <a:latin typeface="Calibri"/>
                        </a:rPr>
                        <a:t>climate</a:t>
                      </a:r>
                      <a:r>
                        <a:rPr lang="it-IT" sz="1800" b="0" i="0" u="none" strike="noStrike" noProof="0" dirty="0">
                          <a:latin typeface="Calibri"/>
                        </a:rPr>
                        <a:t> forecast</a:t>
                      </a:r>
                      <a:endParaRPr lang="en-US" sz="1800" b="0" dirty="0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b="0" i="0" u="none" strike="noStrike" noProof="0" dirty="0">
                          <a:latin typeface="Calibri"/>
                        </a:rPr>
                        <a:t>SKL</a:t>
                      </a:r>
                      <a:endParaRPr lang="it-IT" sz="1800" dirty="0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dirty="0"/>
                        <a:t>199 Nodi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dirty="0"/>
                        <a:t>1R/M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38436"/>
                  </a:ext>
                </a:extLst>
              </a:tr>
              <a:tr h="11408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dirty="0"/>
                        <a:t>OGS – </a:t>
                      </a:r>
                      <a:r>
                        <a:rPr lang="it-IT" sz="1800" b="0" i="0" u="none" strike="noStrike" noProof="0" dirty="0" err="1">
                          <a:latin typeface="Calibri"/>
                        </a:rPr>
                        <a:t>Copernicus</a:t>
                      </a:r>
                      <a:r>
                        <a:rPr lang="it-IT" sz="1800" b="0" i="0" u="none" strike="noStrike" noProof="0" dirty="0">
                          <a:latin typeface="Calibri"/>
                        </a:rPr>
                        <a:t>: marine </a:t>
                      </a:r>
                      <a:r>
                        <a:rPr lang="it-IT" sz="1800" b="0" i="0" u="none" strike="noStrike" noProof="0" dirty="0" err="1">
                          <a:latin typeface="Calibri"/>
                        </a:rPr>
                        <a:t>environment</a:t>
                      </a:r>
                      <a:r>
                        <a:rPr lang="it-IT" sz="1800" b="0" i="0" u="none" strike="noStrike" noProof="0" dirty="0">
                          <a:latin typeface="Calibri"/>
                        </a:rPr>
                        <a:t> monitoring service</a:t>
                      </a:r>
                      <a:endParaRPr lang="en-US" sz="1800" dirty="0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it-IT" sz="1800"/>
                        <a:t>G100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it-IT" sz="1800" dirty="0"/>
                        <a:t>Meucci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it-IT" sz="1800" dirty="0"/>
                        <a:t>10 Nodi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it-IT" sz="1800" dirty="0"/>
                        <a:t>10 Nodi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it-IT" sz="1800" dirty="0"/>
                        <a:t>2R/D + 1R/W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it-IT" sz="1800" dirty="0"/>
                        <a:t>1R/D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401608"/>
                  </a:ext>
                </a:extLst>
              </a:tr>
              <a:tr h="10873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dirty="0"/>
                        <a:t>ARPAP - Qualità dell'aria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/>
                        <a:t>G100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dirty="0"/>
                        <a:t>4 Nodi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dirty="0"/>
                        <a:t>1R/D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4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33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Stato </a:t>
            </a:r>
            <a:r>
              <a:rPr lang="en-US" sz="3200" err="1">
                <a:solidFill>
                  <a:srgbClr val="40AFE3"/>
                </a:solidFill>
                <a:latin typeface="Roboto"/>
                <a:ea typeface="Roboto"/>
              </a:rPr>
              <a:t>attuale</a:t>
            </a:r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 del Cloud</a:t>
            </a:r>
            <a:endParaRPr lang="it-IT">
              <a:solidFill>
                <a:srgbClr val="40AFE3"/>
              </a:solidFill>
              <a:cs typeface="Calibri"/>
            </a:endParaRPr>
          </a:p>
        </p:txBody>
      </p:sp>
      <p:pic>
        <p:nvPicPr>
          <p:cNvPr id="8" name="Immagine 1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C2229BE-185F-4D4E-A2D3-50FF25113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0" y="2120400"/>
            <a:ext cx="8732459" cy="3540610"/>
          </a:xfrm>
          <a:prstGeom prst="rect">
            <a:avLst/>
          </a:prstGeom>
        </p:spPr>
      </p:pic>
      <p:pic>
        <p:nvPicPr>
          <p:cNvPr id="3" name="Immagine 14">
            <a:extLst>
              <a:ext uri="{FF2B5EF4-FFF2-40B4-BE49-F238E27FC236}">
                <a16:creationId xmlns:a16="http://schemas.microsoft.com/office/drawing/2014/main" id="{F5051F13-DF8A-4EAD-A325-115130D8F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23" y="1716739"/>
            <a:ext cx="39168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1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15183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MISTRAL Architecture</a:t>
            </a:r>
            <a:endParaRPr lang="en-US">
              <a:solidFill>
                <a:srgbClr val="40AFE3"/>
              </a:solidFill>
              <a:cs typeface="Calibri"/>
            </a:endParaRPr>
          </a:p>
        </p:txBody>
      </p:sp>
      <p:pic>
        <p:nvPicPr>
          <p:cNvPr id="3" name="Picture 6" descr="Timeline&#10;&#10;Description automatically generated">
            <a:extLst>
              <a:ext uri="{FF2B5EF4-FFF2-40B4-BE49-F238E27FC236}">
                <a16:creationId xmlns:a16="http://schemas.microsoft.com/office/drawing/2014/main" id="{D66555CC-58E6-40F8-8EFA-8977FBD5D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88" b="26697"/>
          <a:stretch/>
        </p:blipFill>
        <p:spPr>
          <a:xfrm>
            <a:off x="1025913" y="1592044"/>
            <a:ext cx="7101147" cy="47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DAA07A9-98F4-4725-AFB9-ACE48ADAED8D}"/>
              </a:ext>
            </a:extLst>
          </p:cNvPr>
          <p:cNvSpPr/>
          <p:nvPr/>
        </p:nvSpPr>
        <p:spPr>
          <a:xfrm>
            <a:off x="271115" y="1581383"/>
            <a:ext cx="8590154" cy="4900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6653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Technology Stack</a:t>
            </a:r>
            <a:endParaRPr lang="en-US">
              <a:solidFill>
                <a:srgbClr val="40AFE3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2829D1-0636-4363-9641-DDF7BB2DA38F}"/>
              </a:ext>
            </a:extLst>
          </p:cNvPr>
          <p:cNvSpPr/>
          <p:nvPr/>
        </p:nvSpPr>
        <p:spPr>
          <a:xfrm>
            <a:off x="425605" y="1800923"/>
            <a:ext cx="2912326" cy="1667105"/>
          </a:xfrm>
          <a:prstGeom prst="rect">
            <a:avLst/>
          </a:prstGeom>
          <a:solidFill>
            <a:srgbClr val="F2C7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7F038-51B9-4312-BCD7-242FB82E9512}"/>
              </a:ext>
            </a:extLst>
          </p:cNvPr>
          <p:cNvSpPr/>
          <p:nvPr/>
        </p:nvSpPr>
        <p:spPr>
          <a:xfrm>
            <a:off x="425606" y="5722433"/>
            <a:ext cx="8246326" cy="626328"/>
          </a:xfrm>
          <a:prstGeom prst="rect">
            <a:avLst/>
          </a:prstGeom>
          <a:solidFill>
            <a:srgbClr val="F2C7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Calibri"/>
              </a:rPr>
              <a:t>Docker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300A5-9E6B-41EA-9212-326677F4F55C}"/>
              </a:ext>
            </a:extLst>
          </p:cNvPr>
          <p:cNvSpPr/>
          <p:nvPr/>
        </p:nvSpPr>
        <p:spPr>
          <a:xfrm>
            <a:off x="481362" y="2154044"/>
            <a:ext cx="1471960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Typescript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E12D96-7D0B-4D49-AB5A-A90016F2A3A3}"/>
              </a:ext>
            </a:extLst>
          </p:cNvPr>
          <p:cNvSpPr/>
          <p:nvPr/>
        </p:nvSpPr>
        <p:spPr>
          <a:xfrm>
            <a:off x="1996069" y="2154044"/>
            <a:ext cx="1267521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CSS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95D04B-0476-4175-A1BB-AC8EDB6E55D8}"/>
              </a:ext>
            </a:extLst>
          </p:cNvPr>
          <p:cNvSpPr/>
          <p:nvPr/>
        </p:nvSpPr>
        <p:spPr>
          <a:xfrm>
            <a:off x="481361" y="2590800"/>
            <a:ext cx="1397618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Angular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C2042C-1036-4C69-8D99-3C3B47CD89AC}"/>
              </a:ext>
            </a:extLst>
          </p:cNvPr>
          <p:cNvSpPr/>
          <p:nvPr/>
        </p:nvSpPr>
        <p:spPr>
          <a:xfrm>
            <a:off x="1921728" y="2590800"/>
            <a:ext cx="1341862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Bootstrap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69E6A3-B717-4B9F-8A17-11A9170A64D5}"/>
              </a:ext>
            </a:extLst>
          </p:cNvPr>
          <p:cNvSpPr/>
          <p:nvPr/>
        </p:nvSpPr>
        <p:spPr>
          <a:xfrm>
            <a:off x="490656" y="3027556"/>
            <a:ext cx="2782227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cs typeface="Calibri"/>
              </a:rPr>
              <a:t>WebPack</a:t>
            </a:r>
            <a:r>
              <a:rPr lang="en-US">
                <a:cs typeface="Calibri"/>
              </a:rPr>
              <a:t> / Node.js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6EE9AF-83DE-4045-9C07-15774CA760EA}"/>
              </a:ext>
            </a:extLst>
          </p:cNvPr>
          <p:cNvSpPr txBox="1"/>
          <p:nvPr/>
        </p:nvSpPr>
        <p:spPr>
          <a:xfrm>
            <a:off x="423050" y="1798367"/>
            <a:ext cx="29104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Frontend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D187C5-FA61-49C3-A5E7-2209E1189907}"/>
              </a:ext>
            </a:extLst>
          </p:cNvPr>
          <p:cNvSpPr/>
          <p:nvPr/>
        </p:nvSpPr>
        <p:spPr>
          <a:xfrm>
            <a:off x="3427141" y="1800923"/>
            <a:ext cx="2912326" cy="1667105"/>
          </a:xfrm>
          <a:prstGeom prst="rect">
            <a:avLst/>
          </a:prstGeom>
          <a:solidFill>
            <a:srgbClr val="F2C7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4E35D0-FE20-47C2-8B57-8569A9A555F9}"/>
              </a:ext>
            </a:extLst>
          </p:cNvPr>
          <p:cNvSpPr/>
          <p:nvPr/>
        </p:nvSpPr>
        <p:spPr>
          <a:xfrm>
            <a:off x="3482898" y="2154044"/>
            <a:ext cx="1471960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cs typeface="Calibri"/>
              </a:rPr>
              <a:t>OpenAPI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8336A9-42B4-4B4A-86FD-9E20140506B8}"/>
              </a:ext>
            </a:extLst>
          </p:cNvPr>
          <p:cNvSpPr/>
          <p:nvPr/>
        </p:nvSpPr>
        <p:spPr>
          <a:xfrm>
            <a:off x="4997605" y="2154044"/>
            <a:ext cx="1267521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+mn-lt"/>
                <a:cs typeface="+mn-lt"/>
              </a:rPr>
              <a:t>uWSGI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B92F08-CBAB-4288-A18B-473AA59B3958}"/>
              </a:ext>
            </a:extLst>
          </p:cNvPr>
          <p:cNvSpPr/>
          <p:nvPr/>
        </p:nvSpPr>
        <p:spPr>
          <a:xfrm>
            <a:off x="3482897" y="2590800"/>
            <a:ext cx="1397618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Flask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90B9BF-8635-4AAC-B0C6-C90FB08AA75D}"/>
              </a:ext>
            </a:extLst>
          </p:cNvPr>
          <p:cNvSpPr/>
          <p:nvPr/>
        </p:nvSpPr>
        <p:spPr>
          <a:xfrm>
            <a:off x="4923264" y="2590800"/>
            <a:ext cx="1341862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Celery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2AD9B6-A1B2-45AC-B987-97EC5A0BC9B2}"/>
              </a:ext>
            </a:extLst>
          </p:cNvPr>
          <p:cNvSpPr/>
          <p:nvPr/>
        </p:nvSpPr>
        <p:spPr>
          <a:xfrm>
            <a:off x="3492192" y="3027556"/>
            <a:ext cx="2782227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SQL </a:t>
            </a:r>
            <a:r>
              <a:rPr lang="en-US" err="1">
                <a:cs typeface="Calibri"/>
              </a:rPr>
              <a:t>ALchemy</a:t>
            </a:r>
            <a:endParaRPr lang="en-US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E597C3-95BE-4428-A5F7-FAE3CC7B4674}"/>
              </a:ext>
            </a:extLst>
          </p:cNvPr>
          <p:cNvSpPr txBox="1"/>
          <p:nvPr/>
        </p:nvSpPr>
        <p:spPr>
          <a:xfrm>
            <a:off x="3424586" y="1798367"/>
            <a:ext cx="29104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Backend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24FBE6-B285-4B66-8BB5-940170ED8E4F}"/>
              </a:ext>
            </a:extLst>
          </p:cNvPr>
          <p:cNvSpPr/>
          <p:nvPr/>
        </p:nvSpPr>
        <p:spPr>
          <a:xfrm>
            <a:off x="6410092" y="1810215"/>
            <a:ext cx="2252546" cy="1657813"/>
          </a:xfrm>
          <a:prstGeom prst="rect">
            <a:avLst/>
          </a:prstGeom>
          <a:solidFill>
            <a:srgbClr val="F2C7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E90C7F-44FE-484F-A0A1-C3372F25C705}"/>
              </a:ext>
            </a:extLst>
          </p:cNvPr>
          <p:cNvSpPr/>
          <p:nvPr/>
        </p:nvSpPr>
        <p:spPr>
          <a:xfrm>
            <a:off x="6484436" y="2590800"/>
            <a:ext cx="2103861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RabbitMQ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6C5308-9F48-48C0-8D2D-BB1259D57D33}"/>
              </a:ext>
            </a:extLst>
          </p:cNvPr>
          <p:cNvSpPr txBox="1"/>
          <p:nvPr/>
        </p:nvSpPr>
        <p:spPr>
          <a:xfrm>
            <a:off x="6407537" y="1807659"/>
            <a:ext cx="22599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Message broker</a:t>
            </a: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DB7249-C9C1-4027-A278-905FA4FAFFF5}"/>
              </a:ext>
            </a:extLst>
          </p:cNvPr>
          <p:cNvSpPr/>
          <p:nvPr/>
        </p:nvSpPr>
        <p:spPr>
          <a:xfrm>
            <a:off x="421307" y="3721720"/>
            <a:ext cx="2912326" cy="1667105"/>
          </a:xfrm>
          <a:prstGeom prst="rect">
            <a:avLst/>
          </a:prstGeom>
          <a:solidFill>
            <a:srgbClr val="F2C7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464F479-2041-4A91-9968-A671FB433841}"/>
              </a:ext>
            </a:extLst>
          </p:cNvPr>
          <p:cNvSpPr/>
          <p:nvPr/>
        </p:nvSpPr>
        <p:spPr>
          <a:xfrm>
            <a:off x="477065" y="4474426"/>
            <a:ext cx="2782227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cs typeface="Calibri"/>
              </a:rPr>
              <a:t>Ngnix</a:t>
            </a:r>
            <a:endParaRPr lang="en-US" err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5C8FF0-07D3-4892-9775-701B9F3A0EFE}"/>
              </a:ext>
            </a:extLst>
          </p:cNvPr>
          <p:cNvSpPr txBox="1"/>
          <p:nvPr/>
        </p:nvSpPr>
        <p:spPr>
          <a:xfrm>
            <a:off x="418751" y="3719164"/>
            <a:ext cx="29104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Proxy</a:t>
            </a:r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DB2FD47-1775-4853-90B1-E5C0418AD759}"/>
              </a:ext>
            </a:extLst>
          </p:cNvPr>
          <p:cNvSpPr/>
          <p:nvPr/>
        </p:nvSpPr>
        <p:spPr>
          <a:xfrm>
            <a:off x="3422843" y="3721720"/>
            <a:ext cx="2912326" cy="1667105"/>
          </a:xfrm>
          <a:prstGeom prst="rect">
            <a:avLst/>
          </a:prstGeom>
          <a:solidFill>
            <a:srgbClr val="F2C7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77DD6F5-B8B9-4F77-B896-862EB589EE41}"/>
              </a:ext>
            </a:extLst>
          </p:cNvPr>
          <p:cNvSpPr/>
          <p:nvPr/>
        </p:nvSpPr>
        <p:spPr>
          <a:xfrm>
            <a:off x="3487894" y="4474426"/>
            <a:ext cx="2782227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PostgreSQL</a:t>
            </a:r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DF04B0-856C-413C-B60A-32697702A628}"/>
              </a:ext>
            </a:extLst>
          </p:cNvPr>
          <p:cNvSpPr txBox="1"/>
          <p:nvPr/>
        </p:nvSpPr>
        <p:spPr>
          <a:xfrm>
            <a:off x="3420287" y="3719164"/>
            <a:ext cx="29104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Database</a:t>
            </a:r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376762-2537-48AF-A000-3C2840016982}"/>
              </a:ext>
            </a:extLst>
          </p:cNvPr>
          <p:cNvSpPr/>
          <p:nvPr/>
        </p:nvSpPr>
        <p:spPr>
          <a:xfrm>
            <a:off x="6405793" y="3731012"/>
            <a:ext cx="2252546" cy="1657813"/>
          </a:xfrm>
          <a:prstGeom prst="rect">
            <a:avLst/>
          </a:prstGeom>
          <a:solidFill>
            <a:srgbClr val="F2C7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072D3F4-BBE4-4029-9211-5C2D353542CA}"/>
              </a:ext>
            </a:extLst>
          </p:cNvPr>
          <p:cNvSpPr/>
          <p:nvPr/>
        </p:nvSpPr>
        <p:spPr>
          <a:xfrm>
            <a:off x="6470844" y="4669573"/>
            <a:ext cx="2103861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+mn-lt"/>
                <a:cs typeface="+mn-lt"/>
              </a:rPr>
              <a:t>DbAll.e</a:t>
            </a:r>
            <a:endParaRPr lang="en-US" err="1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8B5D24C-92D8-4B16-8A68-0B593B13CE8A}"/>
              </a:ext>
            </a:extLst>
          </p:cNvPr>
          <p:cNvSpPr txBox="1"/>
          <p:nvPr/>
        </p:nvSpPr>
        <p:spPr>
          <a:xfrm>
            <a:off x="6403238" y="3728456"/>
            <a:ext cx="22599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Archive</a:t>
            </a:r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863F7C-4117-4507-ADDC-DE6429055B88}"/>
              </a:ext>
            </a:extLst>
          </p:cNvPr>
          <p:cNvSpPr/>
          <p:nvPr/>
        </p:nvSpPr>
        <p:spPr>
          <a:xfrm>
            <a:off x="6470844" y="4251402"/>
            <a:ext cx="2094569" cy="356840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+mn-lt"/>
                <a:cs typeface="+mn-lt"/>
              </a:rPr>
              <a:t>Arkimet</a:t>
            </a:r>
            <a:endParaRPr lang="en-US" err="1"/>
          </a:p>
        </p:txBody>
      </p:sp>
      <p:pic>
        <p:nvPicPr>
          <p:cNvPr id="61" name="Picture 61" descr="Icon&#10;&#10;Description automatically generated">
            <a:extLst>
              <a:ext uri="{FF2B5EF4-FFF2-40B4-BE49-F238E27FC236}">
                <a16:creationId xmlns:a16="http://schemas.microsoft.com/office/drawing/2014/main" id="{8C98CC10-1488-4BB6-B2EE-E90F23032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326" y="5790739"/>
            <a:ext cx="661640" cy="48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236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-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plate-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plate-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896C72A03B11042AECE6D56FBA93547" ma:contentTypeVersion="14" ma:contentTypeDescription="Creare un nuovo documento." ma:contentTypeScope="" ma:versionID="59374bd071aaf606c9d2c351894d9723">
  <xsd:schema xmlns:xsd="http://www.w3.org/2001/XMLSchema" xmlns:xs="http://www.w3.org/2001/XMLSchema" xmlns:p="http://schemas.microsoft.com/office/2006/metadata/properties" xmlns:ns2="b7779ae3-5ae2-4dbe-8b24-7be0f832a427" xmlns:ns3="9c264712-4240-4ba6-8b05-661de6fabf24" targetNamespace="http://schemas.microsoft.com/office/2006/metadata/properties" ma:root="true" ma:fieldsID="06faf86c6f01cb2f05acd9d27bcbd106" ns2:_="" ns3:_="">
    <xsd:import namespace="b7779ae3-5ae2-4dbe-8b24-7be0f832a427"/>
    <xsd:import namespace="9c264712-4240-4ba6-8b05-661de6fab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azlm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79ae3-5ae2-4dbe-8b24-7be0f832a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zlm" ma:index="19" nillable="true" ma:displayName="Persona o gruppo" ma:list="UserInfo" ma:internalName="azlm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4712-4240-4ba6-8b05-661de6fab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zlm xmlns="b7779ae3-5ae2-4dbe-8b24-7be0f832a427">
      <UserInfo>
        <DisplayName/>
        <AccountId xsi:nil="true"/>
        <AccountType/>
      </UserInfo>
    </azlm>
  </documentManagement>
</p:properties>
</file>

<file path=customXml/itemProps1.xml><?xml version="1.0" encoding="utf-8"?>
<ds:datastoreItem xmlns:ds="http://schemas.openxmlformats.org/officeDocument/2006/customXml" ds:itemID="{0B8488C6-536F-4882-9E9B-8B79D92AC11A}">
  <ds:schemaRefs>
    <ds:schemaRef ds:uri="9c264712-4240-4ba6-8b05-661de6fabf24"/>
    <ds:schemaRef ds:uri="b7779ae3-5ae2-4dbe-8b24-7be0f832a4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03C1153-08A2-4A52-AC95-2250688575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FD597B-C8C5-4C02-B594-38672093081A}">
  <ds:schemaRefs>
    <ds:schemaRef ds:uri="b7779ae3-5ae2-4dbe-8b24-7be0f832a42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Presentazione su schermo (4:3)</PresentationFormat>
  <Slides>14</Slides>
  <Notes>0</Notes>
  <HiddenSlides>0</HiddenSlide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Personalizza struttura</vt:lpstr>
      <vt:lpstr>template-cover</vt:lpstr>
      <vt:lpstr>template-standard</vt:lpstr>
      <vt:lpstr>Personalizza struttura</vt:lpstr>
      <vt:lpstr>template-cover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73</cp:revision>
  <dcterms:created xsi:type="dcterms:W3CDTF">2021-06-16T10:15:50Z</dcterms:created>
  <dcterms:modified xsi:type="dcterms:W3CDTF">2021-09-24T09:12:13Z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0x0101004896C72A03B11042AECE6D56FBA93547</vt:lpwstr>
  </property>
</Properties>
</file>