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  <p:sldMasterId id="2147483648" r:id="rId2"/>
    <p:sldMasterId id="2147483690" r:id="rId3"/>
  </p:sldMasterIdLst>
  <p:notesMasterIdLst>
    <p:notesMasterId r:id="rId9"/>
  </p:notesMasterIdLst>
  <p:handoutMasterIdLst>
    <p:handoutMasterId r:id="rId10"/>
  </p:handoutMasterIdLst>
  <p:sldIdLst>
    <p:sldId id="256" r:id="rId4"/>
    <p:sldId id="257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B6"/>
    <a:srgbClr val="6CC0D7"/>
    <a:srgbClr val="60BFD5"/>
    <a:srgbClr val="66CCFF"/>
    <a:srgbClr val="1D99DB"/>
    <a:srgbClr val="81C0FA"/>
    <a:srgbClr val="77B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 snapToGrid="0" snapToObjects="1">
      <p:cViewPr varScale="1">
        <p:scale>
          <a:sx n="63" d="100"/>
          <a:sy n="63" d="100"/>
        </p:scale>
        <p:origin x="11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BF025-B80B-C04B-9A8F-CD9EF06BCCBF}" type="datetime1">
              <a:rPr lang="it-IT" smtClean="0"/>
              <a:t>02/07/2021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98DE1-09DD-8148-A838-7DAE066EF5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86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030D5-A857-454A-9DA4-8CC6E09E2D35}" type="datetime1">
              <a:rPr lang="it-IT" smtClean="0"/>
              <a:t>02/07/2021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BEDD-E25C-7948-B004-CF1F72FD842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71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ln>
            <a:noFill/>
          </a:ln>
        </p:spPr>
        <p:txBody>
          <a:bodyPr/>
          <a:lstStyle/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2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89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763EEB4-0AF5-0943-BBCA-8ADA53262A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0513" y="566086"/>
            <a:ext cx="9904396" cy="5571223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31B5ABB6-7BFC-9348-9B68-1AB37DF019B2}"/>
              </a:ext>
            </a:extLst>
          </p:cNvPr>
          <p:cNvSpPr/>
          <p:nvPr userDrawn="1"/>
        </p:nvSpPr>
        <p:spPr>
          <a:xfrm>
            <a:off x="-500513" y="566086"/>
            <a:ext cx="9904396" cy="5571223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C164BF2-FE46-D34C-B14F-081C1D3E94F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16744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C1410898-9270-3F41-B82A-E2897F9502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114619"/>
            <a:ext cx="9144000" cy="1772262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BF60C5BB-E934-1A4C-936A-776E7C2BC6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13645" y="1674407"/>
            <a:ext cx="3638040" cy="154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80515" y="6347301"/>
            <a:ext cx="3134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0" i="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2939" y="6347302"/>
            <a:ext cx="2133600" cy="276998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 b="0" i="0">
                <a:ln>
                  <a:noFill/>
                </a:ln>
                <a:solidFill>
                  <a:schemeClr val="bg1"/>
                </a:solidFill>
                <a:latin typeface="Lato Regular"/>
                <a:cs typeface="Lato Regular"/>
              </a:defRPr>
            </a:lvl1pPr>
          </a:lstStyle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75BD86-F916-A749-B2D4-B8C408274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3FA31B2-2D76-B148-A2F9-BC1728E4915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94253"/>
            <a:ext cx="9144000" cy="8862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9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66395E1E-A66F-3949-B7D3-89AB2502BD97}"/>
              </a:ext>
            </a:extLst>
          </p:cNvPr>
          <p:cNvSpPr/>
          <p:nvPr userDrawn="1"/>
        </p:nvSpPr>
        <p:spPr>
          <a:xfrm>
            <a:off x="0" y="0"/>
            <a:ext cx="3771900" cy="6858000"/>
          </a:xfrm>
          <a:prstGeom prst="rect">
            <a:avLst/>
          </a:prstGeom>
          <a:solidFill>
            <a:srgbClr val="6CC0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1802801-C7C6-9A4C-BCA3-19E71A55D54D}"/>
              </a:ext>
            </a:extLst>
          </p:cNvPr>
          <p:cNvSpPr/>
          <p:nvPr userDrawn="1"/>
        </p:nvSpPr>
        <p:spPr>
          <a:xfrm rot="21282699">
            <a:off x="-596900" y="-1136355"/>
            <a:ext cx="11036300" cy="2040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203C8D-07BD-2547-9A1C-3F3F948ED6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6A4EA821-7087-8E44-B8A1-198454B936C2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20700"/>
            <a:ext cx="9144000" cy="83440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4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map.cc/rmap_rfc/rfc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pr.fedorainfracloud.org/coprs/simc/stable/" TargetMode="External"/><Relationship Id="rId2" Type="http://schemas.openxmlformats.org/officeDocument/2006/relationships/hyperlink" Target="https://doc.rmap.cc/rmap_rfc/rfc.html#generic-templa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7655" y="3016114"/>
            <a:ext cx="720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Giugno</a:t>
            </a: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43" y="3266778"/>
            <a:ext cx="7209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MODULO 8 – </a:t>
            </a:r>
            <a:r>
              <a:rPr lang="en-U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Modalità</a:t>
            </a:r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acquisizione</a:t>
            </a:r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dati</a:t>
            </a:r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				MODELLO DEI DATI OSSERVATI</a:t>
            </a:r>
          </a:p>
          <a:p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</a:p>
          <a:p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3094" y="3715991"/>
            <a:ext cx="7209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Emanuele Di Giacomo - </a:t>
            </a:r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Arpae</a:t>
            </a: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-SIMC  </a:t>
            </a:r>
          </a:p>
          <a:p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Beatrice </a:t>
            </a:r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Chiavarini</a:t>
            </a: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- </a:t>
            </a:r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Cineca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2561" y="4353836"/>
            <a:ext cx="6711307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sz="1200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709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708" y="865801"/>
            <a:ext cx="8358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Modello dei dati osservati-descrizione generale </a:t>
            </a:r>
            <a:r>
              <a:rPr lang="it-IT" sz="105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(1)</a:t>
            </a:r>
            <a:endParaRPr lang="en-US" sz="1050" dirty="0">
              <a:solidFill>
                <a:srgbClr val="0076B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708" y="1389021"/>
            <a:ext cx="8024937" cy="549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Specifiche: </a:t>
            </a:r>
            <a:r>
              <a:rPr lang="it-IT" sz="1800" b="0" i="0" u="none" strike="noStrike" baseline="0" dirty="0">
                <a:solidFill>
                  <a:srgbClr val="0098A8"/>
                </a:solidFill>
                <a:latin typeface="Roboto" panose="02000000000000000000" pitchFamily="2" charset="0"/>
                <a:ea typeface="Roboto" panose="02000000000000000000" pitchFamily="2" charset="0"/>
                <a:hlinkClick r:id="rId2"/>
              </a:rPr>
              <a:t>https://doc.rmap.cc/rmap_rfc/rfc.htm</a:t>
            </a:r>
            <a:endParaRPr lang="it-IT" sz="1800" b="0" i="0" u="none" strike="noStrike" baseline="0" dirty="0">
              <a:solidFill>
                <a:srgbClr val="0098A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it-IT" sz="1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Ogni osservazione è univocamente identificata dalle seguenti dimensioni: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valore opzionale che identifica una stazione mobile (e.g. codice del volo dell’aereo), nullo in caso di </a:t>
            </a:r>
            <a:r>
              <a:rPr lang="it-IT" sz="1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stazione fissa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Latitude</a:t>
            </a: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it-IT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longitude</a:t>
            </a: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coordinate con 5 decimali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Report: stringa che individua un gruppo di stazioni omogenee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Time: istante di validità del dato (finale) in GMT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Level: componente verticale dell’osservazione (livello o uno strato), composta da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Leveltype1: tipo del primo livello (codice tabella)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L1: valore del primo livello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Leveltype2: tipo del secondo livello (codice tabella) se strato, altrimenti nullo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L2: valore del secondo livello se strato, altrimenti nullo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Timerange</a:t>
            </a: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periodo a cui si riferisce l’osservazione, composto da:</a:t>
            </a:r>
          </a:p>
          <a:p>
            <a:pPr marL="1200150" lvl="2" indent="-2857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140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Pindicator</a:t>
            </a: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tipo di processamento statistico (codice tabella)</a:t>
            </a:r>
          </a:p>
          <a:p>
            <a:pPr marL="1200150" lvl="2" indent="-2857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P1: differenza in secondi tra istante di validità e istante di riferimento</a:t>
            </a:r>
          </a:p>
          <a:p>
            <a:pPr marL="1200150" lvl="2" indent="-2857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t-IT" sz="14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P2: durata in secondi del processamento </a:t>
            </a:r>
            <a:r>
              <a:rPr lang="it-IT" sz="140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statistic</a:t>
            </a:r>
            <a:endParaRPr lang="en-US" sz="140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codice da tabella B locale di BUFR/CREX che descrive il parametro, definendo anche unità di misura e precisione del valore associato</a:t>
            </a:r>
          </a:p>
        </p:txBody>
      </p:sp>
    </p:spTree>
    <p:extLst>
      <p:ext uri="{BB962C8B-B14F-4D97-AF65-F5344CB8AC3E}">
        <p14:creationId xmlns:p14="http://schemas.microsoft.com/office/powerpoint/2010/main" val="135171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CCDA885-D4BE-C545-9028-B5F3F19229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48B941A-1568-7C41-A442-01B77ABD012E}"/>
              </a:ext>
            </a:extLst>
          </p:cNvPr>
          <p:cNvSpPr txBox="1"/>
          <p:nvPr/>
        </p:nvSpPr>
        <p:spPr>
          <a:xfrm>
            <a:off x="571708" y="1314594"/>
            <a:ext cx="8051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Modello dei dati osservati-descrizione generale </a:t>
            </a:r>
            <a:r>
              <a:rPr lang="it-IT" sz="14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(2)</a:t>
            </a:r>
            <a:endParaRPr lang="en-US" sz="1400" dirty="0">
              <a:solidFill>
                <a:srgbClr val="0076B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524074-A0F8-42E9-ABCF-500BB9168C36}"/>
              </a:ext>
            </a:extLst>
          </p:cNvPr>
          <p:cNvSpPr txBox="1"/>
          <p:nvPr/>
        </p:nvSpPr>
        <p:spPr>
          <a:xfrm>
            <a:off x="883919" y="1914912"/>
            <a:ext cx="756261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it-IT" sz="2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Ogni osservazione può essere caratterizzata da uno o più attributi, definiti come coppie di </a:t>
            </a:r>
            <a:r>
              <a:rPr lang="it-IT" sz="28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sz="2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 valore corrispondente</a:t>
            </a:r>
          </a:p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r>
              <a:rPr lang="it-IT" sz="14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Percentuale di confidenza del dato, invalidazione manuale, etc.</a:t>
            </a:r>
          </a:p>
          <a:p>
            <a:pPr lvl="1"/>
            <a:endParaRPr lang="it-IT" sz="140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it-IT" sz="14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it-IT" sz="2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Ogni osservazione può essere accompagnata da dati costanti della stazione, definiti come coppie di </a:t>
            </a:r>
            <a:r>
              <a:rPr lang="it-IT" sz="28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sz="28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 valore corrispondente</a:t>
            </a:r>
          </a:p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r>
              <a:rPr lang="it-IT" sz="14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Nome stazione, quota, codice WMO, etc.</a:t>
            </a:r>
            <a:endParaRPr lang="it-IT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5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6EB420C-EEF0-4667-8680-5D8B544F5B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A4F20F-BCB0-4C91-A5A6-4D411858B658}"/>
              </a:ext>
            </a:extLst>
          </p:cNvPr>
          <p:cNvSpPr txBox="1"/>
          <p:nvPr/>
        </p:nvSpPr>
        <p:spPr>
          <a:xfrm>
            <a:off x="1421130" y="1915319"/>
            <a:ext cx="685419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4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Temperatura istantanea a 2m dal suolo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B12101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Level: 103,2000,-,-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Timerange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254,0,0</a:t>
            </a:r>
          </a:p>
          <a:p>
            <a:pPr lvl="1"/>
            <a:endParaRPr lang="it-IT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it-IT" sz="24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Precipitazione oraria al suolo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B13011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Level: 1,-,-,-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Timerange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1,0,3600</a:t>
            </a:r>
          </a:p>
          <a:p>
            <a:pPr lvl="1"/>
            <a:endParaRPr lang="it-IT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it-IT" sz="24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Precipitazione oraria al suolo previsione +2h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B13011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Level: 1,-,-,-</a:t>
            </a:r>
          </a:p>
          <a:p>
            <a:pPr lvl="1"/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○ </a:t>
            </a:r>
            <a:r>
              <a:rPr lang="it-IT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Timerange</a:t>
            </a:r>
            <a:r>
              <a:rPr lang="it-IT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1,7200,3600</a:t>
            </a:r>
            <a:endParaRPr lang="it-IT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1699E7-A257-4405-BCA0-A160C7378989}"/>
              </a:ext>
            </a:extLst>
          </p:cNvPr>
          <p:cNvSpPr txBox="1"/>
          <p:nvPr/>
        </p:nvSpPr>
        <p:spPr>
          <a:xfrm>
            <a:off x="1421130" y="1007378"/>
            <a:ext cx="72999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Modello dei dati osservati - esempi</a:t>
            </a:r>
          </a:p>
        </p:txBody>
      </p:sp>
    </p:spTree>
    <p:extLst>
      <p:ext uri="{BB962C8B-B14F-4D97-AF65-F5344CB8AC3E}">
        <p14:creationId xmlns:p14="http://schemas.microsoft.com/office/powerpoint/2010/main" val="67262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A0F6FEE-B0D7-4987-BCB4-941883E2A5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6FD8D5-40A1-490F-AA78-E8370E76FCA9}"/>
              </a:ext>
            </a:extLst>
          </p:cNvPr>
          <p:cNvSpPr txBox="1"/>
          <p:nvPr/>
        </p:nvSpPr>
        <p:spPr>
          <a:xfrm>
            <a:off x="2411730" y="1110065"/>
            <a:ext cx="4579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Formato dei dati osservati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42A67F-C926-42A3-8E8C-469ACFCDEA9B}"/>
              </a:ext>
            </a:extLst>
          </p:cNvPr>
          <p:cNvSpPr txBox="1"/>
          <p:nvPr/>
        </p:nvSpPr>
        <p:spPr>
          <a:xfrm>
            <a:off x="518160" y="1633285"/>
            <a:ext cx="82905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 meteo-hub è attualmente operativa la ricezione di dati in formato BUFR che utilizzano il modello dei dati descritto mediante un template denominato “</a:t>
            </a:r>
            <a:r>
              <a:rPr lang="it-IT" sz="200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generic</a:t>
            </a:r>
            <a:r>
              <a:rPr lang="it-IT" sz="20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” (</a:t>
            </a:r>
            <a:r>
              <a:rPr lang="it-IT" sz="20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https://doc.rmap.cc/rmap_rfc/rfc.html#generic-template</a:t>
            </a:r>
            <a:r>
              <a:rPr lang="it-IT" sz="200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</a:p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endParaRPr lang="it-IT" sz="1800" b="0" i="0" u="none" strike="noStrike" baseline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È possibile generare un BUFR “</a:t>
            </a:r>
            <a:r>
              <a:rPr lang="it-IT" sz="20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generic</a:t>
            </a:r>
            <a:r>
              <a:rPr lang="it-IT" sz="20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” utilizzando la libreria </a:t>
            </a:r>
            <a:r>
              <a:rPr lang="it-IT" sz="20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dballe</a:t>
            </a:r>
            <a:r>
              <a:rPr lang="it-IT" sz="20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(</a:t>
            </a:r>
            <a:r>
              <a:rPr lang="it-IT" sz="2000" b="0" i="0" u="none" strike="noStrike" baseline="0" dirty="0">
                <a:solidFill>
                  <a:srgbClr val="0098A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https://github.com/ARPA-SIMC/dballe</a:t>
            </a:r>
            <a:r>
              <a:rPr lang="it-IT" sz="20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Distribuita con licenza GPL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Supporta Python 3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Pacchettizzata per diverse distribuzioni Linux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it-IT" sz="16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Debian</a:t>
            </a: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Ubuntu: repository ufficiali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Red </a:t>
            </a:r>
            <a:r>
              <a:rPr lang="it-IT" sz="16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Hat</a:t>
            </a: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it-IT" sz="16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CentOS</a:t>
            </a: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Fedora: repository mantenuti da </a:t>
            </a:r>
            <a:r>
              <a:rPr lang="it-IT" sz="1600" b="0" i="0" u="none" strike="noStrike" baseline="0" dirty="0" err="1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Arpae</a:t>
            </a:r>
            <a:r>
              <a:rPr lang="it-IT" sz="16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-SIMC </a:t>
            </a:r>
            <a:r>
              <a:rPr lang="it-IT" sz="1600" b="0" i="0" u="none" strike="noStrike" baseline="0" dirty="0">
                <a:solidFill>
                  <a:srgbClr val="0098A8"/>
                </a:solidFill>
                <a:latin typeface="Roboto" panose="02000000000000000000" pitchFamily="2" charset="0"/>
                <a:ea typeface="Roboto" panose="02000000000000000000" pitchFamily="2" charset="0"/>
                <a:hlinkClick r:id="rId3"/>
              </a:rPr>
              <a:t>https://copr.fedorainfracloud.org/coprs/simc/stable/</a:t>
            </a:r>
            <a:endParaRPr lang="it-IT" sz="1600" b="0" i="0" u="none" strike="noStrike" baseline="0" dirty="0">
              <a:solidFill>
                <a:srgbClr val="0098A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it-IT" sz="1400" b="0" i="0" u="none" strike="noStrike" baseline="0" dirty="0">
              <a:solidFill>
                <a:srgbClr val="0098A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it-IT" sz="1400" b="0" i="0" u="none" strike="noStrike" baseline="0" dirty="0">
              <a:solidFill>
                <a:srgbClr val="0098A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Formato JSON: maggiore libertà nella scelta degli strumenti con cui generare le osservazioni</a:t>
            </a:r>
            <a:endParaRPr lang="it-IT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877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plate-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896C72A03B11042AECE6D56FBA93547" ma:contentTypeVersion="14" ma:contentTypeDescription="Creare un nuovo documento." ma:contentTypeScope="" ma:versionID="59374bd071aaf606c9d2c351894d9723">
  <xsd:schema xmlns:xsd="http://www.w3.org/2001/XMLSchema" xmlns:xs="http://www.w3.org/2001/XMLSchema" xmlns:p="http://schemas.microsoft.com/office/2006/metadata/properties" xmlns:ns2="b7779ae3-5ae2-4dbe-8b24-7be0f832a427" xmlns:ns3="9c264712-4240-4ba6-8b05-661de6fabf24" targetNamespace="http://schemas.microsoft.com/office/2006/metadata/properties" ma:root="true" ma:fieldsID="06faf86c6f01cb2f05acd9d27bcbd106" ns2:_="" ns3:_="">
    <xsd:import namespace="b7779ae3-5ae2-4dbe-8b24-7be0f832a427"/>
    <xsd:import namespace="9c264712-4240-4ba6-8b05-661de6fabf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azlm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79ae3-5ae2-4dbe-8b24-7be0f832a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azlm" ma:index="19" nillable="true" ma:displayName="Persona o gruppo" ma:list="UserInfo" ma:internalName="azlm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4712-4240-4ba6-8b05-661de6fabf2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zlm xmlns="b7779ae3-5ae2-4dbe-8b24-7be0f832a427">
      <UserInfo>
        <DisplayName/>
        <AccountId xsi:nil="true"/>
        <AccountType/>
      </UserInfo>
    </azlm>
  </documentManagement>
</p:properties>
</file>

<file path=customXml/itemProps1.xml><?xml version="1.0" encoding="utf-8"?>
<ds:datastoreItem xmlns:ds="http://schemas.openxmlformats.org/officeDocument/2006/customXml" ds:itemID="{B70E5036-2135-4453-A7A6-EAD5F768E0F8}"/>
</file>

<file path=customXml/itemProps2.xml><?xml version="1.0" encoding="utf-8"?>
<ds:datastoreItem xmlns:ds="http://schemas.openxmlformats.org/officeDocument/2006/customXml" ds:itemID="{E4224545-ABA0-41A5-A6A8-5B247DE8CFA2}"/>
</file>

<file path=customXml/itemProps3.xml><?xml version="1.0" encoding="utf-8"?>
<ds:datastoreItem xmlns:ds="http://schemas.openxmlformats.org/officeDocument/2006/customXml" ds:itemID="{078011C7-9655-422D-8DAE-23B6951778ED}"/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503</Words>
  <Application>Microsoft Office PowerPoint</Application>
  <PresentationFormat>Presentazione su schermo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Calibri</vt:lpstr>
      <vt:lpstr>Courier New</vt:lpstr>
      <vt:lpstr>Lato Regular</vt:lpstr>
      <vt:lpstr>Roboto</vt:lpstr>
      <vt:lpstr>Wingdings</vt:lpstr>
      <vt:lpstr>template-cover</vt:lpstr>
      <vt:lpstr>template-standard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</dc:creator>
  <cp:lastModifiedBy>MARGHERITA MONTANARI</cp:lastModifiedBy>
  <cp:revision>40</cp:revision>
  <dcterms:created xsi:type="dcterms:W3CDTF">2016-12-07T15:38:35Z</dcterms:created>
  <dcterms:modified xsi:type="dcterms:W3CDTF">2021-07-01T23:10:54Z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0x0101004896C72A03B11042AECE6D56FBA93547</vt:lpwstr>
  </property>
</Properties>
</file>