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5143500" type="screen16x9"/>
  <p:notesSz cx="6858000" cy="9144000"/>
  <p:embeddedFontLst>
    <p:embeddedFont>
      <p:font typeface="Proxima Nova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B2DE53-B6E5-4CCD-8852-77A09F55322E}" v="111" dt="2021-06-21T15:05:04.976"/>
    <p1510:client id="{7F0993CA-6333-89B9-F7F7-B627DD6F44DC}" v="5" dt="2021-06-21T15:06:55.5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mona@arpa.piemonte.it" userId="S::urn:spo:guest#lucamona@arpa.piemonte.it::" providerId="AD" clId="Web-{5DB2DE53-B6E5-4CCD-8852-77A09F55322E}"/>
    <pc:docChg chg="modSld">
      <pc:chgData name="lucamona@arpa.piemonte.it" userId="S::urn:spo:guest#lucamona@arpa.piemonte.it::" providerId="AD" clId="Web-{5DB2DE53-B6E5-4CCD-8852-77A09F55322E}" dt="2021-06-21T15:05:04.756" v="66" actId="20577"/>
      <pc:docMkLst>
        <pc:docMk/>
      </pc:docMkLst>
      <pc:sldChg chg="addSp delSp modSp">
        <pc:chgData name="lucamona@arpa.piemonte.it" userId="S::urn:spo:guest#lucamona@arpa.piemonte.it::" providerId="AD" clId="Web-{5DB2DE53-B6E5-4CCD-8852-77A09F55322E}" dt="2021-06-21T15:01:12.687" v="26" actId="1076"/>
        <pc:sldMkLst>
          <pc:docMk/>
          <pc:sldMk cId="0" sldId="256"/>
        </pc:sldMkLst>
        <pc:spChg chg="add mod">
          <ac:chgData name="lucamona@arpa.piemonte.it" userId="S::urn:spo:guest#lucamona@arpa.piemonte.it::" providerId="AD" clId="Web-{5DB2DE53-B6E5-4CCD-8852-77A09F55322E}" dt="2021-06-21T15:01:12.687" v="26" actId="1076"/>
          <ac:spMkLst>
            <pc:docMk/>
            <pc:sldMk cId="0" sldId="256"/>
            <ac:spMk id="2" creationId="{6A43384E-1272-4C26-9335-52BBE5BAE852}"/>
          </ac:spMkLst>
        </pc:spChg>
        <pc:spChg chg="del">
          <ac:chgData name="lucamona@arpa.piemonte.it" userId="S::urn:spo:guest#lucamona@arpa.piemonte.it::" providerId="AD" clId="Web-{5DB2DE53-B6E5-4CCD-8852-77A09F55322E}" dt="2021-06-21T15:00:40.577" v="18"/>
          <ac:spMkLst>
            <pc:docMk/>
            <pc:sldMk cId="0" sldId="256"/>
            <ac:spMk id="65" creationId="{00000000-0000-0000-0000-000000000000}"/>
          </ac:spMkLst>
        </pc:spChg>
      </pc:sldChg>
      <pc:sldChg chg="addSp delSp modSp">
        <pc:chgData name="lucamona@arpa.piemonte.it" userId="S::urn:spo:guest#lucamona@arpa.piemonte.it::" providerId="AD" clId="Web-{5DB2DE53-B6E5-4CCD-8852-77A09F55322E}" dt="2021-06-21T15:04:40.037" v="56" actId="20577"/>
        <pc:sldMkLst>
          <pc:docMk/>
          <pc:sldMk cId="0" sldId="257"/>
        </pc:sldMkLst>
        <pc:spChg chg="add mod">
          <ac:chgData name="lucamona@arpa.piemonte.it" userId="S::urn:spo:guest#lucamona@arpa.piemonte.it::" providerId="AD" clId="Web-{5DB2DE53-B6E5-4CCD-8852-77A09F55322E}" dt="2021-06-21T15:04:40.037" v="56" actId="20577"/>
          <ac:spMkLst>
            <pc:docMk/>
            <pc:sldMk cId="0" sldId="257"/>
            <ac:spMk id="2" creationId="{24D7F778-E7A1-4938-94F0-08462213F97F}"/>
          </ac:spMkLst>
        </pc:spChg>
        <pc:spChg chg="del mod">
          <ac:chgData name="lucamona@arpa.piemonte.it" userId="S::urn:spo:guest#lucamona@arpa.piemonte.it::" providerId="AD" clId="Web-{5DB2DE53-B6E5-4CCD-8852-77A09F55322E}" dt="2021-06-21T15:01:32.438" v="27"/>
          <ac:spMkLst>
            <pc:docMk/>
            <pc:sldMk cId="0" sldId="257"/>
            <ac:spMk id="71" creationId="{00000000-0000-0000-0000-000000000000}"/>
          </ac:spMkLst>
        </pc:spChg>
      </pc:sldChg>
      <pc:sldChg chg="addSp delSp modSp">
        <pc:chgData name="lucamona@arpa.piemonte.it" userId="S::urn:spo:guest#lucamona@arpa.piemonte.it::" providerId="AD" clId="Web-{5DB2DE53-B6E5-4CCD-8852-77A09F55322E}" dt="2021-06-21T15:04:49.600" v="59" actId="20577"/>
        <pc:sldMkLst>
          <pc:docMk/>
          <pc:sldMk cId="0" sldId="258"/>
        </pc:sldMkLst>
        <pc:spChg chg="add mod">
          <ac:chgData name="lucamona@arpa.piemonte.it" userId="S::urn:spo:guest#lucamona@arpa.piemonte.it::" providerId="AD" clId="Web-{5DB2DE53-B6E5-4CCD-8852-77A09F55322E}" dt="2021-06-21T15:04:49.600" v="59" actId="20577"/>
          <ac:spMkLst>
            <pc:docMk/>
            <pc:sldMk cId="0" sldId="258"/>
            <ac:spMk id="2" creationId="{E65F8EC2-DED3-492B-B6B1-610868B0B48D}"/>
          </ac:spMkLst>
        </pc:spChg>
        <pc:spChg chg="del mod">
          <ac:chgData name="lucamona@arpa.piemonte.it" userId="S::urn:spo:guest#lucamona@arpa.piemonte.it::" providerId="AD" clId="Web-{5DB2DE53-B6E5-4CCD-8852-77A09F55322E}" dt="2021-06-21T15:02:04.736" v="39"/>
          <ac:spMkLst>
            <pc:docMk/>
            <pc:sldMk cId="0" sldId="258"/>
            <ac:spMk id="84" creationId="{00000000-0000-0000-0000-000000000000}"/>
          </ac:spMkLst>
        </pc:spChg>
      </pc:sldChg>
      <pc:sldChg chg="addSp delSp modSp">
        <pc:chgData name="lucamona@arpa.piemonte.it" userId="S::urn:spo:guest#lucamona@arpa.piemonte.it::" providerId="AD" clId="Web-{5DB2DE53-B6E5-4CCD-8852-77A09F55322E}" dt="2021-06-21T15:04:51.725" v="60" actId="20577"/>
        <pc:sldMkLst>
          <pc:docMk/>
          <pc:sldMk cId="0" sldId="259"/>
        </pc:sldMkLst>
        <pc:spChg chg="add mod">
          <ac:chgData name="lucamona@arpa.piemonte.it" userId="S::urn:spo:guest#lucamona@arpa.piemonte.it::" providerId="AD" clId="Web-{5DB2DE53-B6E5-4CCD-8852-77A09F55322E}" dt="2021-06-21T15:04:51.725" v="60" actId="20577"/>
          <ac:spMkLst>
            <pc:docMk/>
            <pc:sldMk cId="0" sldId="259"/>
            <ac:spMk id="2" creationId="{ADAFD9C6-FF23-47A7-96F8-43F19F1D9F36}"/>
          </ac:spMkLst>
        </pc:spChg>
        <pc:spChg chg="del mod">
          <ac:chgData name="lucamona@arpa.piemonte.it" userId="S::urn:spo:guest#lucamona@arpa.piemonte.it::" providerId="AD" clId="Web-{5DB2DE53-B6E5-4CCD-8852-77A09F55322E}" dt="2021-06-21T15:02:07.376" v="41"/>
          <ac:spMkLst>
            <pc:docMk/>
            <pc:sldMk cId="0" sldId="259"/>
            <ac:spMk id="94" creationId="{00000000-0000-0000-0000-000000000000}"/>
          </ac:spMkLst>
        </pc:spChg>
      </pc:sldChg>
      <pc:sldChg chg="addSp delSp modSp">
        <pc:chgData name="lucamona@arpa.piemonte.it" userId="S::urn:spo:guest#lucamona@arpa.piemonte.it::" providerId="AD" clId="Web-{5DB2DE53-B6E5-4CCD-8852-77A09F55322E}" dt="2021-06-21T15:04:53.943" v="61" actId="20577"/>
        <pc:sldMkLst>
          <pc:docMk/>
          <pc:sldMk cId="0" sldId="260"/>
        </pc:sldMkLst>
        <pc:spChg chg="add mod">
          <ac:chgData name="lucamona@arpa.piemonte.it" userId="S::urn:spo:guest#lucamona@arpa.piemonte.it::" providerId="AD" clId="Web-{5DB2DE53-B6E5-4CCD-8852-77A09F55322E}" dt="2021-06-21T15:04:53.943" v="61" actId="20577"/>
          <ac:spMkLst>
            <pc:docMk/>
            <pc:sldMk cId="0" sldId="260"/>
            <ac:spMk id="2" creationId="{B8D6C99D-6557-46EC-BD32-82F8AE2CDA97}"/>
          </ac:spMkLst>
        </pc:spChg>
        <pc:spChg chg="del">
          <ac:chgData name="lucamona@arpa.piemonte.it" userId="S::urn:spo:guest#lucamona@arpa.piemonte.it::" providerId="AD" clId="Web-{5DB2DE53-B6E5-4CCD-8852-77A09F55322E}" dt="2021-06-21T15:02:10.955" v="43"/>
          <ac:spMkLst>
            <pc:docMk/>
            <pc:sldMk cId="0" sldId="260"/>
            <ac:spMk id="102" creationId="{00000000-0000-0000-0000-000000000000}"/>
          </ac:spMkLst>
        </pc:spChg>
      </pc:sldChg>
      <pc:sldChg chg="addSp delSp modSp">
        <pc:chgData name="lucamona@arpa.piemonte.it" userId="S::urn:spo:guest#lucamona@arpa.piemonte.it::" providerId="AD" clId="Web-{5DB2DE53-B6E5-4CCD-8852-77A09F55322E}" dt="2021-06-21T15:04:56.272" v="62" actId="20577"/>
        <pc:sldMkLst>
          <pc:docMk/>
          <pc:sldMk cId="0" sldId="261"/>
        </pc:sldMkLst>
        <pc:spChg chg="add mod">
          <ac:chgData name="lucamona@arpa.piemonte.it" userId="S::urn:spo:guest#lucamona@arpa.piemonte.it::" providerId="AD" clId="Web-{5DB2DE53-B6E5-4CCD-8852-77A09F55322E}" dt="2021-06-21T15:04:56.272" v="62" actId="20577"/>
          <ac:spMkLst>
            <pc:docMk/>
            <pc:sldMk cId="0" sldId="261"/>
            <ac:spMk id="2" creationId="{278B5865-C98B-4B96-9CCF-052CA71046D1}"/>
          </ac:spMkLst>
        </pc:spChg>
        <pc:spChg chg="del">
          <ac:chgData name="lucamona@arpa.piemonte.it" userId="S::urn:spo:guest#lucamona@arpa.piemonte.it::" providerId="AD" clId="Web-{5DB2DE53-B6E5-4CCD-8852-77A09F55322E}" dt="2021-06-21T15:02:16.767" v="45"/>
          <ac:spMkLst>
            <pc:docMk/>
            <pc:sldMk cId="0" sldId="261"/>
            <ac:spMk id="110" creationId="{00000000-0000-0000-0000-000000000000}"/>
          </ac:spMkLst>
        </pc:spChg>
      </pc:sldChg>
      <pc:sldChg chg="addSp delSp modSp">
        <pc:chgData name="lucamona@arpa.piemonte.it" userId="S::urn:spo:guest#lucamona@arpa.piemonte.it::" providerId="AD" clId="Web-{5DB2DE53-B6E5-4CCD-8852-77A09F55322E}" dt="2021-06-21T15:04:58.225" v="63" actId="20577"/>
        <pc:sldMkLst>
          <pc:docMk/>
          <pc:sldMk cId="0" sldId="262"/>
        </pc:sldMkLst>
        <pc:spChg chg="add mod">
          <ac:chgData name="lucamona@arpa.piemonte.it" userId="S::urn:spo:guest#lucamona@arpa.piemonte.it::" providerId="AD" clId="Web-{5DB2DE53-B6E5-4CCD-8852-77A09F55322E}" dt="2021-06-21T15:04:58.225" v="63" actId="20577"/>
          <ac:spMkLst>
            <pc:docMk/>
            <pc:sldMk cId="0" sldId="262"/>
            <ac:spMk id="2" creationId="{46EC343D-ADBD-4784-8334-CA1DE5FF456F}"/>
          </ac:spMkLst>
        </pc:spChg>
        <pc:spChg chg="del">
          <ac:chgData name="lucamona@arpa.piemonte.it" userId="S::urn:spo:guest#lucamona@arpa.piemonte.it::" providerId="AD" clId="Web-{5DB2DE53-B6E5-4CCD-8852-77A09F55322E}" dt="2021-06-21T15:02:19.814" v="47"/>
          <ac:spMkLst>
            <pc:docMk/>
            <pc:sldMk cId="0" sldId="262"/>
            <ac:spMk id="118" creationId="{00000000-0000-0000-0000-000000000000}"/>
          </ac:spMkLst>
        </pc:spChg>
      </pc:sldChg>
      <pc:sldChg chg="addSp delSp modSp">
        <pc:chgData name="lucamona@arpa.piemonte.it" userId="S::urn:spo:guest#lucamona@arpa.piemonte.it::" providerId="AD" clId="Web-{5DB2DE53-B6E5-4CCD-8852-77A09F55322E}" dt="2021-06-21T15:05:00.584" v="64" actId="20577"/>
        <pc:sldMkLst>
          <pc:docMk/>
          <pc:sldMk cId="0" sldId="263"/>
        </pc:sldMkLst>
        <pc:spChg chg="add mod">
          <ac:chgData name="lucamona@arpa.piemonte.it" userId="S::urn:spo:guest#lucamona@arpa.piemonte.it::" providerId="AD" clId="Web-{5DB2DE53-B6E5-4CCD-8852-77A09F55322E}" dt="2021-06-21T15:05:00.584" v="64" actId="20577"/>
          <ac:spMkLst>
            <pc:docMk/>
            <pc:sldMk cId="0" sldId="263"/>
            <ac:spMk id="2" creationId="{303DDD9E-157B-4544-8E97-40ABDC64D8D9}"/>
          </ac:spMkLst>
        </pc:spChg>
        <pc:spChg chg="del">
          <ac:chgData name="lucamona@arpa.piemonte.it" userId="S::urn:spo:guest#lucamona@arpa.piemonte.it::" providerId="AD" clId="Web-{5DB2DE53-B6E5-4CCD-8852-77A09F55322E}" dt="2021-06-21T15:02:29.143" v="51"/>
          <ac:spMkLst>
            <pc:docMk/>
            <pc:sldMk cId="0" sldId="263"/>
            <ac:spMk id="127" creationId="{00000000-0000-0000-0000-000000000000}"/>
          </ac:spMkLst>
        </pc:spChg>
      </pc:sldChg>
      <pc:sldChg chg="addSp delSp modSp">
        <pc:chgData name="lucamona@arpa.piemonte.it" userId="S::urn:spo:guest#lucamona@arpa.piemonte.it::" providerId="AD" clId="Web-{5DB2DE53-B6E5-4CCD-8852-77A09F55322E}" dt="2021-06-21T15:05:02.897" v="65" actId="20577"/>
        <pc:sldMkLst>
          <pc:docMk/>
          <pc:sldMk cId="0" sldId="264"/>
        </pc:sldMkLst>
        <pc:spChg chg="add mod">
          <ac:chgData name="lucamona@arpa.piemonte.it" userId="S::urn:spo:guest#lucamona@arpa.piemonte.it::" providerId="AD" clId="Web-{5DB2DE53-B6E5-4CCD-8852-77A09F55322E}" dt="2021-06-21T15:05:02.897" v="65" actId="20577"/>
          <ac:spMkLst>
            <pc:docMk/>
            <pc:sldMk cId="0" sldId="264"/>
            <ac:spMk id="2" creationId="{534693D4-1B31-4471-ABB4-DE5F324FED4B}"/>
          </ac:spMkLst>
        </pc:spChg>
        <pc:spChg chg="del">
          <ac:chgData name="lucamona@arpa.piemonte.it" userId="S::urn:spo:guest#lucamona@arpa.piemonte.it::" providerId="AD" clId="Web-{5DB2DE53-B6E5-4CCD-8852-77A09F55322E}" dt="2021-06-21T15:02:32.940" v="53"/>
          <ac:spMkLst>
            <pc:docMk/>
            <pc:sldMk cId="0" sldId="264"/>
            <ac:spMk id="139" creationId="{00000000-0000-0000-0000-000000000000}"/>
          </ac:spMkLst>
        </pc:spChg>
      </pc:sldChg>
      <pc:sldChg chg="addSp delSp modSp">
        <pc:chgData name="lucamona@arpa.piemonte.it" userId="S::urn:spo:guest#lucamona@arpa.piemonte.it::" providerId="AD" clId="Web-{5DB2DE53-B6E5-4CCD-8852-77A09F55322E}" dt="2021-06-21T15:05:04.756" v="66" actId="20577"/>
        <pc:sldMkLst>
          <pc:docMk/>
          <pc:sldMk cId="0" sldId="265"/>
        </pc:sldMkLst>
        <pc:spChg chg="add mod">
          <ac:chgData name="lucamona@arpa.piemonte.it" userId="S::urn:spo:guest#lucamona@arpa.piemonte.it::" providerId="AD" clId="Web-{5DB2DE53-B6E5-4CCD-8852-77A09F55322E}" dt="2021-06-21T15:05:04.756" v="66" actId="20577"/>
          <ac:spMkLst>
            <pc:docMk/>
            <pc:sldMk cId="0" sldId="265"/>
            <ac:spMk id="2" creationId="{56849E4F-8785-47B8-AB3C-F6A7721293B3}"/>
          </ac:spMkLst>
        </pc:spChg>
        <pc:spChg chg="del">
          <ac:chgData name="lucamona@arpa.piemonte.it" userId="S::urn:spo:guest#lucamona@arpa.piemonte.it::" providerId="AD" clId="Web-{5DB2DE53-B6E5-4CCD-8852-77A09F55322E}" dt="2021-06-21T15:02:22.861" v="49"/>
          <ac:spMkLst>
            <pc:docMk/>
            <pc:sldMk cId="0" sldId="265"/>
            <ac:spMk id="147" creationId="{00000000-0000-0000-0000-000000000000}"/>
          </ac:spMkLst>
        </pc:spChg>
      </pc:sldChg>
    </pc:docChg>
  </pc:docChgLst>
  <pc:docChgLst>
    <pc:chgData name="lucamona@arpa.piemonte.it" userId="S::urn:spo:guest#lucamona@arpa.piemonte.it::" providerId="AD" clId="Web-{7F0993CA-6333-89B9-F7F7-B627DD6F44DC}"/>
    <pc:docChg chg="modSld">
      <pc:chgData name="lucamona@arpa.piemonte.it" userId="S::urn:spo:guest#lucamona@arpa.piemonte.it::" providerId="AD" clId="Web-{7F0993CA-6333-89B9-F7F7-B627DD6F44DC}" dt="2021-06-21T15:06:55.344" v="0" actId="20577"/>
      <pc:docMkLst>
        <pc:docMk/>
      </pc:docMkLst>
      <pc:sldChg chg="modSp">
        <pc:chgData name="lucamona@arpa.piemonte.it" userId="S::urn:spo:guest#lucamona@arpa.piemonte.it::" providerId="AD" clId="Web-{7F0993CA-6333-89B9-F7F7-B627DD6F44DC}" dt="2021-06-21T15:06:55.344" v="0" actId="20577"/>
        <pc:sldMkLst>
          <pc:docMk/>
          <pc:sldMk cId="0" sldId="256"/>
        </pc:sldMkLst>
        <pc:spChg chg="mod">
          <ac:chgData name="lucamona@arpa.piemonte.it" userId="S::urn:spo:guest#lucamona@arpa.piemonte.it::" providerId="AD" clId="Web-{7F0993CA-6333-89B9-F7F7-B627DD6F44DC}" dt="2021-06-21T15:06:55.344" v="0" actId="20577"/>
          <ac:spMkLst>
            <pc:docMk/>
            <pc:sldMk cId="0" sldId="256"/>
            <ac:spMk id="59" creationId="{00000000-0000-0000-0000-000000000000}"/>
          </ac:spMkLst>
        </pc:spChg>
      </pc:sldChg>
    </pc:docChg>
  </pc:docChgLst>
  <pc:docChgLst>
    <pc:chgData clId="Web-{7F0993CA-6333-89B9-F7F7-B627DD6F44DC}"/>
    <pc:docChg chg="modSld">
      <pc:chgData name="" userId="" providerId="" clId="Web-{7F0993CA-6333-89B9-F7F7-B627DD6F44DC}" dt="2021-06-21T15:06:53.859" v="0" actId="20577"/>
      <pc:docMkLst>
        <pc:docMk/>
      </pc:docMkLst>
      <pc:sldChg chg="modSp">
        <pc:chgData name="" userId="" providerId="" clId="Web-{7F0993CA-6333-89B9-F7F7-B627DD6F44DC}" dt="2021-06-21T15:06:53.859" v="0" actId="20577"/>
        <pc:sldMkLst>
          <pc:docMk/>
          <pc:sldMk cId="0" sldId="256"/>
        </pc:sldMkLst>
        <pc:spChg chg="mod">
          <ac:chgData name="" userId="" providerId="" clId="Web-{7F0993CA-6333-89B9-F7F7-B627DD6F44DC}" dt="2021-06-21T15:06:53.859" v="0" actId="20577"/>
          <ac:spMkLst>
            <pc:docMk/>
            <pc:sldMk cId="0" sldId="256"/>
            <ac:spMk id="5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e10fde7c0d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e10fde7c0d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d276aab26f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d276aab26f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d276aab26f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d276aab26f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e10fde7c0d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e10fde7c0d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e106b926d4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e106b926d4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e10fde7c0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e10fde7c0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e10fde7c0d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e10fde7c0d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e10f927e1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e10f927e1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e1a97fb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e1a97fb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e10fde7c0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e10fde7c0d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agupubs.onlinelibrary.wiley.com/doi/full/10.1002/2015RG000513#rog20100-bib-0053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0450" y="570975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algn="ctr"/>
            <a:r>
              <a:rPr lang="it" dirty="0"/>
              <a:t>Caso d’uso MISTRAL: 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 err="1"/>
              <a:t>Multimodel</a:t>
            </a:r>
            <a:r>
              <a:rPr lang="it" dirty="0"/>
              <a:t> </a:t>
            </a:r>
            <a:r>
              <a:rPr lang="it" dirty="0" err="1"/>
              <a:t>SuperEnsemble</a:t>
            </a:r>
            <a:endParaRPr dirty="0" err="1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0" y="2269950"/>
            <a:ext cx="91440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Paolo Bertolotto, Luca Monaco</a:t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0" y="3010400"/>
            <a:ext cx="9144000" cy="2133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0175" y="3404875"/>
            <a:ext cx="1714500" cy="1343025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63" name="Google Shape;63;p13"/>
          <p:cNvPicPr preferRelativeResize="0"/>
          <p:nvPr/>
        </p:nvPicPr>
        <p:blipFill rotWithShape="1">
          <a:blip r:embed="rId4">
            <a:alphaModFix/>
          </a:blip>
          <a:srcRect l="2226" r="2226"/>
          <a:stretch/>
        </p:blipFill>
        <p:spPr>
          <a:xfrm>
            <a:off x="3731438" y="3404997"/>
            <a:ext cx="2818770" cy="13428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6218" y="3405011"/>
            <a:ext cx="2905247" cy="13428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43384E-1272-4C26-9335-52BBE5BAE852}"/>
              </a:ext>
            </a:extLst>
          </p:cNvPr>
          <p:cNvSpPr txBox="1"/>
          <p:nvPr/>
        </p:nvSpPr>
        <p:spPr>
          <a:xfrm>
            <a:off x="2959406" y="119120"/>
            <a:ext cx="322518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" dirty="0">
                <a:solidFill>
                  <a:schemeClr val="lt1"/>
                </a:solidFill>
              </a:rPr>
              <a:t>Formazione Meteo Hub - 22/06/2021</a:t>
            </a:r>
            <a:endParaRPr lang="it-IT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Multimodel SuperEnsemble di ARPA Piemonte</a:t>
            </a:r>
            <a:endParaRPr/>
          </a:p>
        </p:txBody>
      </p:sp>
      <p:sp>
        <p:nvSpPr>
          <p:cNvPr id="145" name="Google Shape;145;p22"/>
          <p:cNvSpPr txBox="1"/>
          <p:nvPr/>
        </p:nvSpPr>
        <p:spPr>
          <a:xfrm>
            <a:off x="311700" y="1453600"/>
            <a:ext cx="8520600" cy="27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Proxima Nova"/>
              <a:buChar char="➔"/>
            </a:pPr>
            <a:r>
              <a:rPr lang="it" sz="2100" b="1">
                <a:latin typeface="Proxima Nova"/>
                <a:ea typeface="Proxima Nova"/>
                <a:cs typeface="Proxima Nova"/>
                <a:sym typeface="Proxima Nova"/>
              </a:rPr>
              <a:t>Le performance del nostro MMSE</a:t>
            </a:r>
            <a:r>
              <a:rPr lang="it" sz="2100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it" sz="2100" b="1">
                <a:latin typeface="Proxima Nova"/>
                <a:ea typeface="Proxima Nova"/>
                <a:cs typeface="Proxima Nova"/>
                <a:sym typeface="Proxima Nova"/>
              </a:rPr>
              <a:t>in generale tendono ad essere migliori di quelle dei singoli modelli meteorologici</a:t>
            </a:r>
            <a:br>
              <a:rPr lang="it" sz="2100">
                <a:latin typeface="Proxima Nova"/>
                <a:ea typeface="Proxima Nova"/>
                <a:cs typeface="Proxima Nova"/>
                <a:sym typeface="Proxima Nova"/>
              </a:rPr>
            </a:br>
            <a:endParaRPr sz="21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Proxima Nova"/>
              <a:buChar char="◆"/>
            </a:pPr>
            <a:r>
              <a:rPr lang="it" sz="2100" i="1">
                <a:latin typeface="Proxima Nova"/>
                <a:ea typeface="Proxima Nova"/>
                <a:cs typeface="Proxima Nova"/>
                <a:sym typeface="Proxima Nova"/>
              </a:rPr>
              <a:t>Per ogni regione</a:t>
            </a:r>
            <a:br>
              <a:rPr lang="it" sz="2100" i="1">
                <a:latin typeface="Proxima Nova"/>
                <a:ea typeface="Proxima Nova"/>
                <a:cs typeface="Proxima Nova"/>
                <a:sym typeface="Proxima Nova"/>
              </a:rPr>
            </a:br>
            <a:endParaRPr sz="2100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Proxima Nova"/>
              <a:buChar char="◆"/>
            </a:pPr>
            <a:r>
              <a:rPr lang="it" sz="2100" i="1">
                <a:latin typeface="Proxima Nova"/>
                <a:ea typeface="Proxima Nova"/>
                <a:cs typeface="Proxima Nova"/>
                <a:sym typeface="Proxima Nova"/>
              </a:rPr>
              <a:t>Per ogni fascia di quota </a:t>
            </a:r>
            <a:br>
              <a:rPr lang="it" sz="2100" i="1">
                <a:latin typeface="Proxima Nova"/>
                <a:ea typeface="Proxima Nova"/>
                <a:cs typeface="Proxima Nova"/>
                <a:sym typeface="Proxima Nova"/>
              </a:rPr>
            </a:br>
            <a:endParaRPr sz="2100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Proxima Nova"/>
              <a:buChar char="◆"/>
            </a:pPr>
            <a:r>
              <a:rPr lang="it" sz="2100" i="1">
                <a:latin typeface="Proxima Nova"/>
                <a:ea typeface="Proxima Nova"/>
                <a:cs typeface="Proxima Nova"/>
                <a:sym typeface="Proxima Nova"/>
              </a:rPr>
              <a:t>Per ogni periodo considerato </a:t>
            </a:r>
            <a:endParaRPr sz="2100" i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6" name="Google Shape;146;p22"/>
          <p:cNvSpPr txBox="1"/>
          <p:nvPr/>
        </p:nvSpPr>
        <p:spPr>
          <a:xfrm>
            <a:off x="8695825" y="4678525"/>
            <a:ext cx="455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9/9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6849E4F-8785-47B8-AB3C-F6A7721293B3}"/>
              </a:ext>
            </a:extLst>
          </p:cNvPr>
          <p:cNvSpPr txBox="1"/>
          <p:nvPr/>
        </p:nvSpPr>
        <p:spPr>
          <a:xfrm>
            <a:off x="95021" y="160433"/>
            <a:ext cx="883001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it" sz="1200" dirty="0">
                <a:solidFill>
                  <a:schemeClr val="dk1"/>
                </a:solidFill>
              </a:rPr>
              <a:t>P. Bertolotto, L. Monaco - Formazione Meteo Hub - Caso d’uso MISTRAL: </a:t>
            </a:r>
            <a:r>
              <a:rPr lang="it" sz="1200" dirty="0" err="1">
                <a:solidFill>
                  <a:schemeClr val="dk1"/>
                </a:solidFill>
              </a:rPr>
              <a:t>Multimodel</a:t>
            </a:r>
            <a:r>
              <a:rPr lang="it" sz="1200" dirty="0">
                <a:solidFill>
                  <a:schemeClr val="dk1"/>
                </a:solidFill>
              </a:rPr>
              <a:t> </a:t>
            </a:r>
            <a:r>
              <a:rPr lang="it" sz="1200" dirty="0" err="1">
                <a:solidFill>
                  <a:schemeClr val="dk1"/>
                </a:solidFill>
              </a:rPr>
              <a:t>SuperEnsemble</a:t>
            </a:r>
            <a:r>
              <a:rPr lang="it" sz="1200" dirty="0">
                <a:solidFill>
                  <a:schemeClr val="dk1"/>
                </a:solidFill>
              </a:rPr>
              <a:t> - 22/06/2021</a:t>
            </a:r>
            <a:endParaRPr lang="it-IT"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 txBox="1">
            <a:spLocks noGrp="1"/>
          </p:cNvSpPr>
          <p:nvPr>
            <p:ph type="title"/>
          </p:nvPr>
        </p:nvSpPr>
        <p:spPr>
          <a:xfrm>
            <a:off x="510450" y="1726425"/>
            <a:ext cx="8123100" cy="110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3240"/>
              <a:t>VISUALIZZAZIONE SU METEOHUB</a:t>
            </a:r>
            <a:endParaRPr sz="304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Che cos’è un multimodel?</a:t>
            </a:r>
            <a:endParaRPr/>
          </a:p>
        </p:txBody>
      </p:sp>
      <p:sp>
        <p:nvSpPr>
          <p:cNvPr id="72" name="Google Shape;72;p14"/>
          <p:cNvSpPr txBox="1"/>
          <p:nvPr/>
        </p:nvSpPr>
        <p:spPr>
          <a:xfrm>
            <a:off x="2509050" y="1178925"/>
            <a:ext cx="43506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strike="sngStrike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MODELLO METEOROLOGICO</a:t>
            </a:r>
            <a:endParaRPr sz="2400" strike="sngStrike">
              <a:solidFill>
                <a:srgbClr val="FF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1809000" y="1956150"/>
            <a:ext cx="5526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800" b="1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METODO DI POST-PROCESSING</a:t>
            </a:r>
            <a:endParaRPr sz="2800" b="1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463650" y="2436675"/>
            <a:ext cx="8216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b="1">
                <a:latin typeface="Proxima Nova"/>
                <a:ea typeface="Proxima Nova"/>
                <a:cs typeface="Proxima Nova"/>
                <a:sym typeface="Proxima Nova"/>
              </a:rPr>
              <a:t>Computazione previsione unica a partire dalle previsioni di più modelli meteorologici</a:t>
            </a:r>
            <a:endParaRPr sz="1600"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75" name="Google Shape;7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68913" y="3000775"/>
            <a:ext cx="4006183" cy="195562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4"/>
          <p:cNvSpPr txBox="1"/>
          <p:nvPr/>
        </p:nvSpPr>
        <p:spPr>
          <a:xfrm>
            <a:off x="8695825" y="4678525"/>
            <a:ext cx="455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1/9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4D7F778-E7A1-4938-94F0-08462213F97F}"/>
              </a:ext>
            </a:extLst>
          </p:cNvPr>
          <p:cNvSpPr txBox="1"/>
          <p:nvPr/>
        </p:nvSpPr>
        <p:spPr>
          <a:xfrm>
            <a:off x="95021" y="160433"/>
            <a:ext cx="883001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it" sz="1200" dirty="0">
                <a:solidFill>
                  <a:schemeClr val="dk1"/>
                </a:solidFill>
              </a:rPr>
              <a:t>P. Bertolotto, L. Monaco - Formazione Meteo Hub - Caso d’uso MISTRAL: </a:t>
            </a:r>
            <a:r>
              <a:rPr lang="it" sz="1200" dirty="0" err="1">
                <a:solidFill>
                  <a:schemeClr val="dk1"/>
                </a:solidFill>
              </a:rPr>
              <a:t>Multimodel</a:t>
            </a:r>
            <a:r>
              <a:rPr lang="it" sz="1200" dirty="0">
                <a:solidFill>
                  <a:schemeClr val="dk1"/>
                </a:solidFill>
              </a:rPr>
              <a:t> </a:t>
            </a:r>
            <a:r>
              <a:rPr lang="it" sz="1200" dirty="0" err="1">
                <a:solidFill>
                  <a:schemeClr val="dk1"/>
                </a:solidFill>
              </a:rPr>
              <a:t>SuperEnsemble</a:t>
            </a:r>
            <a:r>
              <a:rPr lang="it" sz="1200" dirty="0">
                <a:solidFill>
                  <a:schemeClr val="dk1"/>
                </a:solidFill>
              </a:rPr>
              <a:t> - 22/06/2021</a:t>
            </a:r>
            <a:endParaRPr lang="it-IT"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Perchè un multimodel?</a:t>
            </a:r>
            <a:endParaRPr/>
          </a:p>
        </p:txBody>
      </p:sp>
      <p:sp>
        <p:nvSpPr>
          <p:cNvPr id="82" name="Google Shape;82;p15"/>
          <p:cNvSpPr txBox="1"/>
          <p:nvPr/>
        </p:nvSpPr>
        <p:spPr>
          <a:xfrm>
            <a:off x="311700" y="1017725"/>
            <a:ext cx="8520600" cy="36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roxima Nova"/>
              <a:buChar char="➔"/>
            </a:pPr>
            <a:r>
              <a:rPr lang="it" b="1">
                <a:latin typeface="Proxima Nova"/>
                <a:ea typeface="Proxima Nova"/>
                <a:cs typeface="Proxima Nova"/>
                <a:sym typeface="Proxima Nova"/>
              </a:rPr>
              <a:t>L’utilizzo diretto dell’output prodotto da un modello GCM o LAM non fornisce ancora risultati ottimali per i parametri superficiali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roxima Nova"/>
              <a:buChar char="➔"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Alcune possibili cause sono: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roxima Nova"/>
              <a:buChar char="◆"/>
            </a:pPr>
            <a:r>
              <a:rPr lang="it" i="1">
                <a:latin typeface="Proxima Nova"/>
                <a:ea typeface="Proxima Nova"/>
                <a:cs typeface="Proxima Nova"/>
                <a:sym typeface="Proxima Nova"/>
              </a:rPr>
              <a:t>approssimazioni introdotte negli schemi di parametrizzazione</a:t>
            </a:r>
            <a:endParaRPr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roxima Nova"/>
              <a:buChar char="◆"/>
            </a:pPr>
            <a:r>
              <a:rPr lang="it" i="1">
                <a:latin typeface="Proxima Nova"/>
                <a:ea typeface="Proxima Nova"/>
                <a:cs typeface="Proxima Nova"/>
                <a:sym typeface="Proxima Nova"/>
              </a:rPr>
              <a:t>differenza tra l'orografia utilizzata dal modello e l'orografia reale</a:t>
            </a:r>
            <a:endParaRPr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roxima Nova"/>
              <a:buChar char="◆"/>
            </a:pPr>
            <a:r>
              <a:rPr lang="it" i="1">
                <a:latin typeface="Proxima Nova"/>
                <a:ea typeface="Proxima Nova"/>
                <a:cs typeface="Proxima Nova"/>
                <a:sym typeface="Proxima Nova"/>
              </a:rPr>
              <a:t>rappresentazione non sufficientemente precisa dello stato del suolo</a:t>
            </a:r>
            <a:endParaRPr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latin typeface="Proxima Nova"/>
                <a:ea typeface="Proxima Nova"/>
                <a:cs typeface="Proxima Nova"/>
                <a:sym typeface="Proxima Nova"/>
              </a:rPr>
              <a:t>Per migliorare l’accuratezza delle previsioni dei parametri superficiali, uno degli approcci è sviluppare dei metodi di post-processing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per esempio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700">
                <a:latin typeface="Proxima Nova"/>
                <a:ea typeface="Proxima Nova"/>
                <a:cs typeface="Proxima Nova"/>
                <a:sym typeface="Proxima Nova"/>
              </a:rPr>
              <a:t>MULTIMODEL SUPERENSEMBLE SU PUNTI STAZIONE</a:t>
            </a:r>
            <a:endParaRPr sz="27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8695825" y="4678525"/>
            <a:ext cx="455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2/9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65F8EC2-DED3-492B-B6B1-610868B0B48D}"/>
              </a:ext>
            </a:extLst>
          </p:cNvPr>
          <p:cNvSpPr txBox="1"/>
          <p:nvPr/>
        </p:nvSpPr>
        <p:spPr>
          <a:xfrm>
            <a:off x="95021" y="160433"/>
            <a:ext cx="883001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it" sz="1200" dirty="0">
                <a:solidFill>
                  <a:schemeClr val="dk1"/>
                </a:solidFill>
              </a:rPr>
              <a:t>P. Bertolotto, L. Monaco - Formazione Meteo Hub - Caso d’uso MISTRAL: </a:t>
            </a:r>
            <a:r>
              <a:rPr lang="it" sz="1200" dirty="0" err="1">
                <a:solidFill>
                  <a:schemeClr val="dk1"/>
                </a:solidFill>
              </a:rPr>
              <a:t>Multimodel</a:t>
            </a:r>
            <a:r>
              <a:rPr lang="it" sz="1200" dirty="0">
                <a:solidFill>
                  <a:schemeClr val="dk1"/>
                </a:solidFill>
              </a:rPr>
              <a:t> </a:t>
            </a:r>
            <a:r>
              <a:rPr lang="it" sz="1200" dirty="0" err="1">
                <a:solidFill>
                  <a:schemeClr val="dk1"/>
                </a:solidFill>
              </a:rPr>
              <a:t>SuperEnsemble</a:t>
            </a:r>
            <a:r>
              <a:rPr lang="it" sz="1200" dirty="0">
                <a:solidFill>
                  <a:schemeClr val="dk1"/>
                </a:solidFill>
              </a:rPr>
              <a:t> - 22/06/2021</a:t>
            </a:r>
            <a:endParaRPr lang="it-IT"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Multimodel SuperEnsemble</a:t>
            </a:r>
            <a:endParaRPr/>
          </a:p>
        </p:txBody>
      </p:sp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79875"/>
            <a:ext cx="5726474" cy="330222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 txBox="1"/>
          <p:nvPr/>
        </p:nvSpPr>
        <p:spPr>
          <a:xfrm>
            <a:off x="6341800" y="1353375"/>
            <a:ext cx="2490600" cy="31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FASE DI ALLENAMENTO: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roxima Nova"/>
              <a:buChar char="●"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Periodo nel passato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roxima Nova"/>
              <a:buChar char="●"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Pesi calcolati in base allo scostamento tra previsioni passate e osservazioni, per ogni stazione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 b="1">
                <a:latin typeface="Proxima Nova"/>
                <a:ea typeface="Proxima Nova"/>
                <a:cs typeface="Proxima Nova"/>
                <a:sym typeface="Proxima Nova"/>
              </a:rPr>
              <a:t>Ipotesi forte</a:t>
            </a:r>
            <a:endParaRPr sz="17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>
                <a:latin typeface="Proxima Nova"/>
                <a:ea typeface="Proxima Nova"/>
                <a:cs typeface="Proxima Nova"/>
                <a:sym typeface="Proxima Nova"/>
              </a:rPr>
              <a:t>I pesi calcolati nel passato sono validi per la previsione in essere</a:t>
            </a:r>
            <a:endParaRPr sz="17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2" name="Google Shape;92;p16"/>
          <p:cNvSpPr txBox="1"/>
          <p:nvPr/>
        </p:nvSpPr>
        <p:spPr>
          <a:xfrm>
            <a:off x="307650" y="4676100"/>
            <a:ext cx="24654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>
                <a:latin typeface="Proxima Nova"/>
                <a:ea typeface="Proxima Nova"/>
                <a:cs typeface="Proxima Nova"/>
                <a:sym typeface="Proxima Nova"/>
              </a:rPr>
              <a:t>Immagine: </a:t>
            </a:r>
            <a:r>
              <a:rPr lang="it" sz="1100" i="1">
                <a:latin typeface="Proxima Nova"/>
                <a:ea typeface="Proxima Nova"/>
                <a:cs typeface="Proxima Nova"/>
                <a:sym typeface="Proxima Nova"/>
              </a:rPr>
              <a:t>Krishnamurti et al.</a:t>
            </a:r>
            <a:r>
              <a:rPr lang="it" sz="1100">
                <a:latin typeface="Proxima Nova"/>
                <a:ea typeface="Proxima Nova"/>
                <a:cs typeface="Proxima Nova"/>
                <a:sym typeface="Proxima Nova"/>
              </a:rPr>
              <a:t>,</a:t>
            </a:r>
            <a:r>
              <a:rPr lang="it" sz="1100"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rId4"/>
              </a:rPr>
              <a:t> </a:t>
            </a:r>
            <a:r>
              <a:rPr lang="it" sz="1100" u="sng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4"/>
              </a:rPr>
              <a:t>2009</a:t>
            </a:r>
            <a:r>
              <a:rPr lang="it" sz="1100">
                <a:latin typeface="Proxima Nova"/>
                <a:ea typeface="Proxima Nova"/>
                <a:cs typeface="Proxima Nova"/>
                <a:sym typeface="Proxima Nova"/>
              </a:rPr>
              <a:t>.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3" name="Google Shape;93;p16"/>
          <p:cNvSpPr txBox="1"/>
          <p:nvPr/>
        </p:nvSpPr>
        <p:spPr>
          <a:xfrm>
            <a:off x="8695825" y="4678525"/>
            <a:ext cx="455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3/9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DAFD9C6-FF23-47A7-96F8-43F19F1D9F36}"/>
              </a:ext>
            </a:extLst>
          </p:cNvPr>
          <p:cNvSpPr txBox="1"/>
          <p:nvPr/>
        </p:nvSpPr>
        <p:spPr>
          <a:xfrm>
            <a:off x="95021" y="160433"/>
            <a:ext cx="883001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it" sz="1200" dirty="0">
                <a:solidFill>
                  <a:schemeClr val="dk1"/>
                </a:solidFill>
              </a:rPr>
              <a:t>P. Bertolotto, L. Monaco - Formazione Meteo Hub - Caso d’uso MISTRAL: </a:t>
            </a:r>
            <a:r>
              <a:rPr lang="it" sz="1200" dirty="0" err="1">
                <a:solidFill>
                  <a:schemeClr val="dk1"/>
                </a:solidFill>
              </a:rPr>
              <a:t>Multimodel</a:t>
            </a:r>
            <a:r>
              <a:rPr lang="it" sz="1200" dirty="0">
                <a:solidFill>
                  <a:schemeClr val="dk1"/>
                </a:solidFill>
              </a:rPr>
              <a:t> </a:t>
            </a:r>
            <a:r>
              <a:rPr lang="it" sz="1200" dirty="0" err="1">
                <a:solidFill>
                  <a:schemeClr val="dk1"/>
                </a:solidFill>
              </a:rPr>
              <a:t>SuperEnsemble</a:t>
            </a:r>
            <a:r>
              <a:rPr lang="it" sz="1200" dirty="0">
                <a:solidFill>
                  <a:schemeClr val="dk1"/>
                </a:solidFill>
              </a:rPr>
              <a:t> - 22/06/2021</a:t>
            </a:r>
            <a:endParaRPr lang="it-IT"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Multimodel SuperEnsemble</a:t>
            </a:r>
            <a:endParaRPr/>
          </a:p>
        </p:txBody>
      </p:sp>
      <p:sp>
        <p:nvSpPr>
          <p:cNvPr id="100" name="Google Shape;100;p17"/>
          <p:cNvSpPr txBox="1"/>
          <p:nvPr/>
        </p:nvSpPr>
        <p:spPr>
          <a:xfrm>
            <a:off x="311700" y="1094250"/>
            <a:ext cx="8520600" cy="38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Proxima Nova"/>
              <a:buChar char="➔"/>
            </a:pPr>
            <a:r>
              <a:rPr lang="it" sz="1700">
                <a:latin typeface="Proxima Nova"/>
                <a:ea typeface="Proxima Nova"/>
                <a:cs typeface="Proxima Nova"/>
                <a:sym typeface="Proxima Nova"/>
              </a:rPr>
              <a:t>È un metodo di post-processing </a:t>
            </a:r>
            <a:r>
              <a:rPr lang="it" sz="1700" b="1">
                <a:latin typeface="Proxima Nova"/>
                <a:ea typeface="Proxima Nova"/>
                <a:cs typeface="Proxima Nova"/>
                <a:sym typeface="Proxima Nova"/>
              </a:rPr>
              <a:t>molto documentato</a:t>
            </a:r>
            <a:r>
              <a:rPr lang="it" sz="1700">
                <a:latin typeface="Proxima Nova"/>
                <a:ea typeface="Proxima Nova"/>
                <a:cs typeface="Proxima Nova"/>
                <a:sym typeface="Proxima Nova"/>
              </a:rPr>
              <a:t> e con una </a:t>
            </a:r>
            <a:r>
              <a:rPr lang="it" sz="1700" b="1">
                <a:latin typeface="Proxima Nova"/>
                <a:ea typeface="Proxima Nova"/>
                <a:cs typeface="Proxima Nova"/>
                <a:sym typeface="Proxima Nova"/>
              </a:rPr>
              <a:t>solida letteratura alle spalle</a:t>
            </a:r>
            <a:endParaRPr sz="17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Proxima Nova"/>
              <a:buChar char="➔"/>
            </a:pPr>
            <a:r>
              <a:rPr lang="it" sz="1700">
                <a:latin typeface="Proxima Nova"/>
                <a:ea typeface="Proxima Nova"/>
                <a:cs typeface="Proxima Nova"/>
                <a:sym typeface="Proxima Nova"/>
              </a:rPr>
              <a:t>È tra gli algoritmi più utilizzati presso il </a:t>
            </a:r>
            <a:r>
              <a:rPr lang="it" sz="1700" b="1">
                <a:latin typeface="Proxima Nova"/>
                <a:ea typeface="Proxima Nova"/>
                <a:cs typeface="Proxima Nova"/>
                <a:sym typeface="Proxima Nova"/>
              </a:rPr>
              <a:t>Centro Funzionale Regionale di Protezione Civile della Regione Piemonte</a:t>
            </a:r>
            <a:r>
              <a:rPr lang="it" sz="1700">
                <a:latin typeface="Proxima Nova"/>
                <a:ea typeface="Proxima Nova"/>
                <a:cs typeface="Proxima Nova"/>
                <a:sym typeface="Proxima Nova"/>
              </a:rPr>
              <a:t> per le previsioni dei parametri meteorologici superficiali</a:t>
            </a:r>
            <a:endParaRPr sz="17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Proxima Nova"/>
              <a:buChar char="➔"/>
            </a:pPr>
            <a:r>
              <a:rPr lang="it" sz="1700">
                <a:latin typeface="Proxima Nova"/>
                <a:ea typeface="Proxima Nova"/>
                <a:cs typeface="Proxima Nova"/>
                <a:sym typeface="Proxima Nova"/>
              </a:rPr>
              <a:t>I punti forti sono</a:t>
            </a:r>
            <a:endParaRPr sz="17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Proxima Nova"/>
              <a:buChar char="◆"/>
            </a:pPr>
            <a:r>
              <a:rPr lang="it" sz="1700" b="1">
                <a:latin typeface="Proxima Nova"/>
                <a:ea typeface="Proxima Nova"/>
                <a:cs typeface="Proxima Nova"/>
                <a:sym typeface="Proxima Nova"/>
              </a:rPr>
              <a:t>ACCURATEZZA </a:t>
            </a:r>
            <a:r>
              <a:rPr lang="it" sz="1700">
                <a:latin typeface="Proxima Nova"/>
                <a:ea typeface="Proxima Nova"/>
                <a:cs typeface="Proxima Nova"/>
                <a:sym typeface="Proxima Nova"/>
              </a:rPr>
              <a:t>delle previsioni </a:t>
            </a:r>
            <a:endParaRPr sz="17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Proxima Nova"/>
              <a:buChar char="◆"/>
            </a:pPr>
            <a:r>
              <a:rPr lang="it" sz="1700" b="1">
                <a:latin typeface="Proxima Nova"/>
                <a:ea typeface="Proxima Nova"/>
                <a:cs typeface="Proxima Nova"/>
                <a:sym typeface="Proxima Nova"/>
              </a:rPr>
              <a:t>FLESSIBILITÁ</a:t>
            </a:r>
            <a:endParaRPr sz="17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1371600" lvl="2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Proxima Nova"/>
              <a:buChar char="●"/>
            </a:pPr>
            <a:r>
              <a:rPr lang="it" sz="1700" i="1">
                <a:latin typeface="Proxima Nova"/>
                <a:ea typeface="Proxima Nova"/>
                <a:cs typeface="Proxima Nova"/>
                <a:sym typeface="Proxima Nova"/>
              </a:rPr>
              <a:t>È possibile aggiungere modelli meteorologici e stazioni al suolo con facilità</a:t>
            </a:r>
            <a:endParaRPr sz="1700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1371600" lvl="2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Proxima Nova"/>
              <a:buChar char="●"/>
            </a:pPr>
            <a:r>
              <a:rPr lang="it" sz="1700" i="1">
                <a:latin typeface="Proxima Nova"/>
                <a:ea typeface="Proxima Nova"/>
                <a:cs typeface="Proxima Nova"/>
                <a:sym typeface="Proxima Nova"/>
              </a:rPr>
              <a:t>È in grado di fornire un output anche in mancanza di uno o più modelli meteorologici in input</a:t>
            </a:r>
            <a:endParaRPr sz="1700" i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1" name="Google Shape;101;p17"/>
          <p:cNvSpPr txBox="1"/>
          <p:nvPr/>
        </p:nvSpPr>
        <p:spPr>
          <a:xfrm>
            <a:off x="8695825" y="4678525"/>
            <a:ext cx="455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4/9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D6C99D-6557-46EC-BD32-82F8AE2CDA97}"/>
              </a:ext>
            </a:extLst>
          </p:cNvPr>
          <p:cNvSpPr txBox="1"/>
          <p:nvPr/>
        </p:nvSpPr>
        <p:spPr>
          <a:xfrm>
            <a:off x="95021" y="160433"/>
            <a:ext cx="883001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it" sz="1200" dirty="0">
                <a:solidFill>
                  <a:schemeClr val="dk1"/>
                </a:solidFill>
              </a:rPr>
              <a:t>P. Bertolotto, L. Monaco - Formazione Meteo Hub - Caso d’uso MISTRAL: </a:t>
            </a:r>
            <a:r>
              <a:rPr lang="it" sz="1200" dirty="0" err="1">
                <a:solidFill>
                  <a:schemeClr val="dk1"/>
                </a:solidFill>
              </a:rPr>
              <a:t>Multimodel</a:t>
            </a:r>
            <a:r>
              <a:rPr lang="it" sz="1200" dirty="0">
                <a:solidFill>
                  <a:schemeClr val="dk1"/>
                </a:solidFill>
              </a:rPr>
              <a:t> </a:t>
            </a:r>
            <a:r>
              <a:rPr lang="it" sz="1200" dirty="0" err="1">
                <a:solidFill>
                  <a:schemeClr val="dk1"/>
                </a:solidFill>
              </a:rPr>
              <a:t>SuperEnsemble</a:t>
            </a:r>
            <a:r>
              <a:rPr lang="it" sz="1200" dirty="0">
                <a:solidFill>
                  <a:schemeClr val="dk1"/>
                </a:solidFill>
              </a:rPr>
              <a:t> - 22/06/2021</a:t>
            </a:r>
            <a:endParaRPr lang="it-IT"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Multimodel SuperEnsemble di ARPA Piemonte</a:t>
            </a:r>
            <a:endParaRPr/>
          </a:p>
        </p:txBody>
      </p:sp>
      <p:sp>
        <p:nvSpPr>
          <p:cNvPr id="108" name="Google Shape;108;p18"/>
          <p:cNvSpPr txBox="1"/>
          <p:nvPr/>
        </p:nvSpPr>
        <p:spPr>
          <a:xfrm>
            <a:off x="311700" y="1339388"/>
            <a:ext cx="8520600" cy="31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Font typeface="Proxima Nova"/>
              <a:buChar char="➔"/>
            </a:pPr>
            <a:r>
              <a:rPr lang="it" sz="1900" b="1">
                <a:latin typeface="Proxima Nova"/>
                <a:ea typeface="Proxima Nova"/>
                <a:cs typeface="Proxima Nova"/>
                <a:sym typeface="Proxima Nova"/>
              </a:rPr>
              <a:t>Dopo svariati test effettuati</a:t>
            </a:r>
            <a:r>
              <a:rPr lang="it" sz="1900">
                <a:latin typeface="Proxima Nova"/>
                <a:ea typeface="Proxima Nova"/>
                <a:cs typeface="Proxima Nova"/>
                <a:sym typeface="Proxima Nova"/>
              </a:rPr>
              <a:t> nel corso degli anni con </a:t>
            </a:r>
            <a:r>
              <a:rPr lang="it" sz="1900" b="1">
                <a:latin typeface="Proxima Nova"/>
                <a:ea typeface="Proxima Nova"/>
                <a:cs typeface="Proxima Nova"/>
                <a:sym typeface="Proxima Nova"/>
              </a:rPr>
              <a:t>modelli diversi</a:t>
            </a:r>
            <a:r>
              <a:rPr lang="it" sz="1900">
                <a:latin typeface="Proxima Nova"/>
                <a:ea typeface="Proxima Nova"/>
                <a:cs typeface="Proxima Nova"/>
                <a:sym typeface="Proxima Nova"/>
              </a:rPr>
              <a:t>, </a:t>
            </a:r>
            <a:r>
              <a:rPr lang="it" sz="1900" b="1">
                <a:latin typeface="Proxima Nova"/>
                <a:ea typeface="Proxima Nova"/>
                <a:cs typeface="Proxima Nova"/>
                <a:sym typeface="Proxima Nova"/>
              </a:rPr>
              <a:t>corse diverse</a:t>
            </a:r>
            <a:r>
              <a:rPr lang="it" sz="1900">
                <a:latin typeface="Proxima Nova"/>
                <a:ea typeface="Proxima Nova"/>
                <a:cs typeface="Proxima Nova"/>
                <a:sym typeface="Proxima Nova"/>
              </a:rPr>
              <a:t> e con </a:t>
            </a:r>
            <a:r>
              <a:rPr lang="it" sz="1900" b="1">
                <a:latin typeface="Proxima Nova"/>
                <a:ea typeface="Proxima Nova"/>
                <a:cs typeface="Proxima Nova"/>
                <a:sym typeface="Proxima Nova"/>
              </a:rPr>
              <a:t>diversi tipi di apprendimento</a:t>
            </a:r>
            <a:r>
              <a:rPr lang="it" sz="1900">
                <a:latin typeface="Proxima Nova"/>
                <a:ea typeface="Proxima Nova"/>
                <a:cs typeface="Proxima Nova"/>
                <a:sym typeface="Proxima Nova"/>
              </a:rPr>
              <a:t> (statico o dinamico), abbiamo ottenuto le seguenti indicazioni</a:t>
            </a:r>
            <a:endParaRPr sz="19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Font typeface="Proxima Nova"/>
              <a:buChar char="◆"/>
            </a:pPr>
            <a:r>
              <a:rPr lang="it" sz="1900" i="1">
                <a:latin typeface="Proxima Nova"/>
                <a:ea typeface="Proxima Nova"/>
                <a:cs typeface="Proxima Nova"/>
                <a:sym typeface="Proxima Nova"/>
              </a:rPr>
              <a:t>ECMWF deve essere incluso</a:t>
            </a:r>
            <a:endParaRPr sz="1900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Font typeface="Proxima Nova"/>
              <a:buChar char="◆"/>
            </a:pPr>
            <a:r>
              <a:rPr lang="it" sz="1900" i="1">
                <a:latin typeface="Proxima Nova"/>
                <a:ea typeface="Proxima Nova"/>
                <a:cs typeface="Proxima Nova"/>
                <a:sym typeface="Proxima Nova"/>
              </a:rPr>
              <a:t>È presente un valore aggiunto fino a 8 modelli </a:t>
            </a:r>
            <a:endParaRPr sz="1900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Font typeface="Proxima Nova"/>
              <a:buChar char="◆"/>
            </a:pPr>
            <a:r>
              <a:rPr lang="it" sz="1900" i="1">
                <a:latin typeface="Proxima Nova"/>
                <a:ea typeface="Proxima Nova"/>
                <a:cs typeface="Proxima Nova"/>
                <a:sym typeface="Proxima Nova"/>
              </a:rPr>
              <a:t>L’apprendimento deve essere </a:t>
            </a:r>
            <a:r>
              <a:rPr lang="it" sz="1900" b="1" i="1">
                <a:latin typeface="Proxima Nova"/>
                <a:ea typeface="Proxima Nova"/>
                <a:cs typeface="Proxima Nova"/>
                <a:sym typeface="Proxima Nova"/>
              </a:rPr>
              <a:t>dinamico</a:t>
            </a:r>
            <a:r>
              <a:rPr lang="it" sz="1900" i="1">
                <a:latin typeface="Proxima Nova"/>
                <a:ea typeface="Proxima Nova"/>
                <a:cs typeface="Proxima Nova"/>
                <a:sym typeface="Proxima Nova"/>
              </a:rPr>
              <a:t>: ciò permette di valutare le variazioni stagionali e le variazioni di configurazione dei modelli </a:t>
            </a:r>
            <a:endParaRPr sz="1900" i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9" name="Google Shape;109;p18"/>
          <p:cNvSpPr txBox="1"/>
          <p:nvPr/>
        </p:nvSpPr>
        <p:spPr>
          <a:xfrm>
            <a:off x="8695825" y="4678525"/>
            <a:ext cx="455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5/9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78B5865-C98B-4B96-9CCF-052CA71046D1}"/>
              </a:ext>
            </a:extLst>
          </p:cNvPr>
          <p:cNvSpPr txBox="1"/>
          <p:nvPr/>
        </p:nvSpPr>
        <p:spPr>
          <a:xfrm>
            <a:off x="95021" y="160433"/>
            <a:ext cx="883001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it" sz="1200" dirty="0">
                <a:solidFill>
                  <a:schemeClr val="dk1"/>
                </a:solidFill>
              </a:rPr>
              <a:t>P. Bertolotto, L. Monaco - Formazione Meteo Hub - Caso d’uso MISTRAL: </a:t>
            </a:r>
            <a:r>
              <a:rPr lang="it" sz="1200" dirty="0" err="1">
                <a:solidFill>
                  <a:schemeClr val="dk1"/>
                </a:solidFill>
              </a:rPr>
              <a:t>Multimodel</a:t>
            </a:r>
            <a:r>
              <a:rPr lang="it" sz="1200" dirty="0">
                <a:solidFill>
                  <a:schemeClr val="dk1"/>
                </a:solidFill>
              </a:rPr>
              <a:t> </a:t>
            </a:r>
            <a:r>
              <a:rPr lang="it" sz="1200" dirty="0" err="1">
                <a:solidFill>
                  <a:schemeClr val="dk1"/>
                </a:solidFill>
              </a:rPr>
              <a:t>SuperEnsemble</a:t>
            </a:r>
            <a:r>
              <a:rPr lang="it" sz="1200" dirty="0">
                <a:solidFill>
                  <a:schemeClr val="dk1"/>
                </a:solidFill>
              </a:rPr>
              <a:t> - 22/06/2021</a:t>
            </a:r>
            <a:endParaRPr lang="it-IT"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Multimodel SuperEnsemble di ARPA Piemonte</a:t>
            </a:r>
            <a:endParaRPr/>
          </a:p>
        </p:txBody>
      </p:sp>
      <p:sp>
        <p:nvSpPr>
          <p:cNvPr id="116" name="Google Shape;116;p19"/>
          <p:cNvSpPr txBox="1"/>
          <p:nvPr/>
        </p:nvSpPr>
        <p:spPr>
          <a:xfrm>
            <a:off x="311700" y="1017713"/>
            <a:ext cx="8520600" cy="42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roxima Nova"/>
              <a:buChar char="➔"/>
            </a:pPr>
            <a:r>
              <a:rPr lang="it" sz="1800" b="1">
                <a:latin typeface="Proxima Nova"/>
                <a:ea typeface="Proxima Nova"/>
                <a:cs typeface="Proxima Nova"/>
                <a:sym typeface="Proxima Nova"/>
              </a:rPr>
              <a:t>Il MMSE di ARPA Piemonte usa la seguente configurazione</a:t>
            </a:r>
            <a:br>
              <a:rPr lang="it" sz="1800">
                <a:latin typeface="Proxima Nova"/>
                <a:ea typeface="Proxima Nova"/>
                <a:cs typeface="Proxima Nova"/>
                <a:sym typeface="Proxima Nova"/>
              </a:rPr>
            </a:b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Proxima Nova"/>
              <a:buChar char="◆"/>
            </a:pPr>
            <a: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  <a:t>Modelli usati: </a:t>
            </a:r>
            <a:r>
              <a:rPr lang="it" sz="1300" b="1" i="1">
                <a:latin typeface="Proxima Nova"/>
                <a:ea typeface="Proxima Nova"/>
                <a:cs typeface="Proxima Nova"/>
                <a:sym typeface="Proxima Nova"/>
              </a:rPr>
              <a:t>ECMWF, COSMO-5M, COSMO-2I, ICON-EU</a:t>
            </a:r>
            <a:b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</a:br>
            <a:endParaRPr sz="1300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Proxima Nova"/>
              <a:buChar char="◆"/>
            </a:pPr>
            <a: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  <a:t>Corse: </a:t>
            </a:r>
            <a:r>
              <a:rPr lang="it" sz="1300" b="1" i="1">
                <a:latin typeface="Proxima Nova"/>
                <a:ea typeface="Proxima Nova"/>
                <a:cs typeface="Proxima Nova"/>
                <a:sym typeface="Proxima Nova"/>
              </a:rPr>
              <a:t>00 e 12</a:t>
            </a:r>
            <a:endParaRPr sz="1300" b="1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b="1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Proxima Nova"/>
              <a:buChar char="◆"/>
            </a:pPr>
            <a:r>
              <a:rPr lang="it" sz="1300" b="1" i="1">
                <a:latin typeface="Proxima Nova"/>
                <a:ea typeface="Proxima Nova"/>
                <a:cs typeface="Proxima Nova"/>
                <a:sym typeface="Proxima Nova"/>
              </a:rPr>
              <a:t>NO </a:t>
            </a:r>
            <a: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  <a:t>dati medi storici, </a:t>
            </a:r>
            <a:r>
              <a:rPr lang="it" sz="1300" b="1" i="1">
                <a:latin typeface="Proxima Nova"/>
                <a:ea typeface="Proxima Nova"/>
                <a:cs typeface="Proxima Nova"/>
                <a:sym typeface="Proxima Nova"/>
              </a:rPr>
              <a:t>SI </a:t>
            </a:r>
            <a: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  <a:t>forecast e osservazioni medie nel periodo di allenamento</a:t>
            </a:r>
            <a:b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</a:br>
            <a:endParaRPr sz="1300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Proxima Nova"/>
              <a:buChar char="◆"/>
            </a:pPr>
            <a:r>
              <a:rPr lang="it" sz="1300" b="1" i="1">
                <a:latin typeface="Proxima Nova"/>
                <a:ea typeface="Proxima Nova"/>
                <a:cs typeface="Proxima Nova"/>
                <a:sym typeface="Proxima Nova"/>
              </a:rPr>
              <a:t>Climatologia </a:t>
            </a:r>
            <a: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  <a:t>usata per </a:t>
            </a:r>
            <a:r>
              <a:rPr lang="it" sz="1300" b="1" i="1">
                <a:latin typeface="Proxima Nova"/>
                <a:ea typeface="Proxima Nova"/>
                <a:cs typeface="Proxima Nova"/>
                <a:sym typeface="Proxima Nova"/>
              </a:rPr>
              <a:t>controllo ex-post di qualità delle stazioni</a:t>
            </a:r>
            <a:b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</a:br>
            <a:endParaRPr sz="1300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Proxima Nova"/>
              <a:buChar char="◆"/>
            </a:pPr>
            <a: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  <a:t>Vengono considerate le </a:t>
            </a:r>
            <a:r>
              <a:rPr lang="it" sz="1300" b="1" i="1">
                <a:latin typeface="Proxima Nova"/>
                <a:ea typeface="Proxima Nova"/>
                <a:cs typeface="Proxima Nova"/>
                <a:sym typeface="Proxima Nova"/>
              </a:rPr>
              <a:t>stazioni della rete dei Centri Funzionali Italiani e SYNOP</a:t>
            </a:r>
            <a:br>
              <a:rPr lang="it" sz="1300" b="1" i="1">
                <a:latin typeface="Proxima Nova"/>
                <a:ea typeface="Proxima Nova"/>
                <a:cs typeface="Proxima Nova"/>
                <a:sym typeface="Proxima Nova"/>
              </a:rPr>
            </a:br>
            <a:endParaRPr sz="1300" b="1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Proxima Nova"/>
              <a:buChar char="◆"/>
            </a:pPr>
            <a: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  <a:t>Periodo di apprendimento: </a:t>
            </a:r>
            <a:r>
              <a:rPr lang="it" sz="1300" b="1" i="1">
                <a:latin typeface="Proxima Nova"/>
                <a:ea typeface="Proxima Nova"/>
                <a:cs typeface="Proxima Nova"/>
                <a:sym typeface="Proxima Nova"/>
              </a:rPr>
              <a:t>ultimi 40 giorni</a:t>
            </a:r>
            <a: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  <a:t> per stazioni Piemonte, Valle d’Aosta e SYNOP, </a:t>
            </a:r>
            <a:r>
              <a:rPr lang="it" sz="1300" b="1" i="1">
                <a:latin typeface="Proxima Nova"/>
                <a:ea typeface="Proxima Nova"/>
                <a:cs typeface="Proxima Nova"/>
                <a:sym typeface="Proxima Nova"/>
              </a:rPr>
              <a:t>ultimi 30 giorni</a:t>
            </a:r>
            <a: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  <a:t> per le altre regioni</a:t>
            </a:r>
            <a:b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</a:br>
            <a:endParaRPr sz="1300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Proxima Nova"/>
              <a:buChar char="◆"/>
            </a:pPr>
            <a: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  <a:t>Le previsioni vanno </a:t>
            </a:r>
            <a:r>
              <a:rPr lang="it" sz="1300" b="1" i="1">
                <a:latin typeface="Proxima Nova"/>
                <a:ea typeface="Proxima Nova"/>
                <a:cs typeface="Proxima Nova"/>
                <a:sym typeface="Proxima Nova"/>
              </a:rPr>
              <a:t>da 0 a 10 giorni</a:t>
            </a:r>
            <a:b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</a:br>
            <a:endParaRPr sz="1300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Proxima Nova"/>
              <a:buChar char="◆"/>
            </a:pPr>
            <a: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  <a:t>Lo step delle previsioni è </a:t>
            </a:r>
            <a:r>
              <a:rPr lang="it" sz="1300" b="1" i="1">
                <a:latin typeface="Proxima Nova"/>
                <a:ea typeface="Proxima Nova"/>
                <a:cs typeface="Proxima Nova"/>
                <a:sym typeface="Proxima Nova"/>
              </a:rPr>
              <a:t>triorario </a:t>
            </a:r>
            <a:r>
              <a:rPr lang="it" sz="1300" i="1">
                <a:latin typeface="Proxima Nova"/>
                <a:ea typeface="Proxima Nova"/>
                <a:cs typeface="Proxima Nova"/>
                <a:sym typeface="Proxima Nova"/>
              </a:rPr>
              <a:t>per la maggior parte delle variabili</a:t>
            </a:r>
            <a:br>
              <a:rPr lang="it" sz="1500" b="1" i="1">
                <a:latin typeface="Proxima Nova"/>
                <a:ea typeface="Proxima Nova"/>
                <a:cs typeface="Proxima Nova"/>
                <a:sym typeface="Proxima Nova"/>
              </a:rPr>
            </a:br>
            <a:endParaRPr sz="15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7" name="Google Shape;117;p19"/>
          <p:cNvSpPr txBox="1"/>
          <p:nvPr/>
        </p:nvSpPr>
        <p:spPr>
          <a:xfrm>
            <a:off x="8695825" y="4678525"/>
            <a:ext cx="455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6/9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19" name="Google Shape;119;p19"/>
          <p:cNvPicPr preferRelativeResize="0"/>
          <p:nvPr/>
        </p:nvPicPr>
        <p:blipFill rotWithShape="1">
          <a:blip r:embed="rId3">
            <a:alphaModFix/>
          </a:blip>
          <a:srcRect l="67335" t="46110" r="8191" b="42754"/>
          <a:stretch/>
        </p:blipFill>
        <p:spPr>
          <a:xfrm>
            <a:off x="6649650" y="1737200"/>
            <a:ext cx="2182799" cy="5726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46EC343D-ADBD-4784-8334-CA1DE5FF456F}"/>
              </a:ext>
            </a:extLst>
          </p:cNvPr>
          <p:cNvSpPr txBox="1"/>
          <p:nvPr/>
        </p:nvSpPr>
        <p:spPr>
          <a:xfrm>
            <a:off x="95021" y="160433"/>
            <a:ext cx="883001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it" sz="1200" dirty="0">
                <a:solidFill>
                  <a:schemeClr val="dk1"/>
                </a:solidFill>
              </a:rPr>
              <a:t>P. Bertolotto, L. Monaco - Formazione Meteo Hub - Caso d’uso MISTRAL: </a:t>
            </a:r>
            <a:r>
              <a:rPr lang="it" sz="1200" dirty="0" err="1">
                <a:solidFill>
                  <a:schemeClr val="dk1"/>
                </a:solidFill>
              </a:rPr>
              <a:t>Multimodel</a:t>
            </a:r>
            <a:r>
              <a:rPr lang="it" sz="1200" dirty="0">
                <a:solidFill>
                  <a:schemeClr val="dk1"/>
                </a:solidFill>
              </a:rPr>
              <a:t> </a:t>
            </a:r>
            <a:r>
              <a:rPr lang="it" sz="1200" dirty="0" err="1">
                <a:solidFill>
                  <a:schemeClr val="dk1"/>
                </a:solidFill>
              </a:rPr>
              <a:t>SuperEnsemble</a:t>
            </a:r>
            <a:r>
              <a:rPr lang="it" sz="1200" dirty="0">
                <a:solidFill>
                  <a:schemeClr val="dk1"/>
                </a:solidFill>
              </a:rPr>
              <a:t> - 22/06/2021</a:t>
            </a:r>
            <a:endParaRPr lang="it-IT"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Multimodel SuperEnsemble di ARPA Piemonte</a:t>
            </a:r>
            <a:endParaRPr/>
          </a:p>
        </p:txBody>
      </p:sp>
      <p:sp>
        <p:nvSpPr>
          <p:cNvPr id="125" name="Google Shape;125;p20"/>
          <p:cNvSpPr txBox="1"/>
          <p:nvPr/>
        </p:nvSpPr>
        <p:spPr>
          <a:xfrm>
            <a:off x="311700" y="1017713"/>
            <a:ext cx="8520600" cy="3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➔"/>
            </a:pPr>
            <a:r>
              <a:rPr lang="it" sz="2000" b="1">
                <a:latin typeface="Proxima Nova"/>
                <a:ea typeface="Proxima Nova"/>
                <a:cs typeface="Proxima Nova"/>
                <a:sym typeface="Proxima Nova"/>
              </a:rPr>
              <a:t>Dati condivisi con MISTRAL</a:t>
            </a:r>
            <a:br>
              <a:rPr lang="it" sz="2000" b="1">
                <a:latin typeface="Proxima Nova"/>
                <a:ea typeface="Proxima Nova"/>
                <a:cs typeface="Proxima Nova"/>
                <a:sym typeface="Proxima Nova"/>
              </a:rPr>
            </a:br>
            <a:endParaRPr sz="20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◆"/>
            </a:pPr>
            <a:r>
              <a:rPr lang="it" sz="2000">
                <a:latin typeface="Proxima Nova"/>
                <a:ea typeface="Proxima Nova"/>
                <a:cs typeface="Proxima Nova"/>
                <a:sym typeface="Proxima Nova"/>
              </a:rPr>
              <a:t>Scadenze fino 72 ore.</a:t>
            </a:r>
            <a:br>
              <a:rPr lang="it" sz="2000">
                <a:latin typeface="Proxima Nova"/>
                <a:ea typeface="Proxima Nova"/>
                <a:cs typeface="Proxima Nova"/>
                <a:sym typeface="Proxima Nova"/>
              </a:rPr>
            </a:b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it" sz="2000" i="1">
                <a:latin typeface="Proxima Nova"/>
                <a:ea typeface="Proxima Nova"/>
                <a:cs typeface="Proxima Nova"/>
                <a:sym typeface="Proxima Nova"/>
              </a:rPr>
              <a:t>Step 3h</a:t>
            </a:r>
            <a:br>
              <a:rPr lang="it" sz="2000" i="1">
                <a:latin typeface="Proxima Nova"/>
                <a:ea typeface="Proxima Nova"/>
                <a:cs typeface="Proxima Nova"/>
                <a:sym typeface="Proxima Nova"/>
              </a:rPr>
            </a:br>
            <a:endParaRPr sz="2000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1828800" lvl="3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it" sz="2000" i="1">
                <a:latin typeface="Proxima Nova"/>
                <a:ea typeface="Proxima Nova"/>
                <a:cs typeface="Proxima Nova"/>
                <a:sym typeface="Proxima Nova"/>
              </a:rPr>
              <a:t>Temperatura e umidità relativa</a:t>
            </a:r>
            <a:br>
              <a:rPr lang="it" sz="2000" i="1">
                <a:latin typeface="Proxima Nova"/>
                <a:ea typeface="Proxima Nova"/>
                <a:cs typeface="Proxima Nova"/>
                <a:sym typeface="Proxima Nova"/>
              </a:rPr>
            </a:br>
            <a:endParaRPr sz="2000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it" sz="2000" i="1">
                <a:latin typeface="Proxima Nova"/>
                <a:ea typeface="Proxima Nova"/>
                <a:cs typeface="Proxima Nova"/>
                <a:sym typeface="Proxima Nova"/>
              </a:rPr>
              <a:t>Step 6h</a:t>
            </a:r>
            <a:br>
              <a:rPr lang="it" sz="2000" i="1">
                <a:latin typeface="Proxima Nova"/>
                <a:ea typeface="Proxima Nova"/>
                <a:cs typeface="Proxima Nova"/>
                <a:sym typeface="Proxima Nova"/>
              </a:rPr>
            </a:br>
            <a:endParaRPr sz="2000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1828800" lvl="3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it" sz="2000" i="1">
                <a:latin typeface="Proxima Nova"/>
                <a:ea typeface="Proxima Nova"/>
                <a:cs typeface="Proxima Nova"/>
                <a:sym typeface="Proxima Nova"/>
              </a:rPr>
              <a:t>Temperatura massima/minima (no meteo-hub)</a:t>
            </a:r>
            <a:endParaRPr sz="2000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6" name="Google Shape;126;p20"/>
          <p:cNvSpPr txBox="1"/>
          <p:nvPr/>
        </p:nvSpPr>
        <p:spPr>
          <a:xfrm>
            <a:off x="8695825" y="4678525"/>
            <a:ext cx="455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7/9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03DDD9E-157B-4544-8E97-40ABDC64D8D9}"/>
              </a:ext>
            </a:extLst>
          </p:cNvPr>
          <p:cNvSpPr txBox="1"/>
          <p:nvPr/>
        </p:nvSpPr>
        <p:spPr>
          <a:xfrm>
            <a:off x="95021" y="160433"/>
            <a:ext cx="883001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it" sz="1200" dirty="0">
                <a:solidFill>
                  <a:schemeClr val="dk1"/>
                </a:solidFill>
              </a:rPr>
              <a:t>P. Bertolotto, L. Monaco - Formazione Meteo Hub - Caso d’uso MISTRAL: </a:t>
            </a:r>
            <a:r>
              <a:rPr lang="it" sz="1200" dirty="0" err="1">
                <a:solidFill>
                  <a:schemeClr val="dk1"/>
                </a:solidFill>
              </a:rPr>
              <a:t>Multimodel</a:t>
            </a:r>
            <a:r>
              <a:rPr lang="it" sz="1200" dirty="0">
                <a:solidFill>
                  <a:schemeClr val="dk1"/>
                </a:solidFill>
              </a:rPr>
              <a:t> </a:t>
            </a:r>
            <a:r>
              <a:rPr lang="it" sz="1200" dirty="0" err="1">
                <a:solidFill>
                  <a:schemeClr val="dk1"/>
                </a:solidFill>
              </a:rPr>
              <a:t>SuperEnsemble</a:t>
            </a:r>
            <a:r>
              <a:rPr lang="it" sz="1200" dirty="0">
                <a:solidFill>
                  <a:schemeClr val="dk1"/>
                </a:solidFill>
              </a:rPr>
              <a:t> - 22/06/2021</a:t>
            </a:r>
            <a:endParaRPr lang="it-IT"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Multimodel SuperEnsemble di ARPA Piemonte</a:t>
            </a:r>
            <a:endParaRPr/>
          </a:p>
        </p:txBody>
      </p:sp>
      <p:sp>
        <p:nvSpPr>
          <p:cNvPr id="133" name="Google Shape;133;p21"/>
          <p:cNvSpPr txBox="1"/>
          <p:nvPr/>
        </p:nvSpPr>
        <p:spPr>
          <a:xfrm>
            <a:off x="311850" y="1017725"/>
            <a:ext cx="85206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roxima Nova"/>
              <a:buChar char="➔"/>
            </a:pPr>
            <a:r>
              <a:rPr lang="it" b="1">
                <a:latin typeface="Proxima Nova"/>
                <a:ea typeface="Proxima Nova"/>
                <a:cs typeface="Proxima Nova"/>
                <a:sym typeface="Proxima Nova"/>
              </a:rPr>
              <a:t>MMSE di Arpa Piemonte è oggetto di costante verifica meteorologica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roxima Nova"/>
              <a:buChar char="◆"/>
            </a:pPr>
            <a:r>
              <a:rPr lang="it" i="1">
                <a:latin typeface="Proxima Nova"/>
                <a:ea typeface="Proxima Nova"/>
                <a:cs typeface="Proxima Nova"/>
                <a:sym typeface="Proxima Nova"/>
              </a:rPr>
              <a:t>Su base </a:t>
            </a:r>
            <a:r>
              <a:rPr lang="it" b="1" i="1">
                <a:latin typeface="Proxima Nova"/>
                <a:ea typeface="Proxima Nova"/>
                <a:cs typeface="Proxima Nova"/>
                <a:sym typeface="Proxima Nova"/>
              </a:rPr>
              <a:t>stagionale </a:t>
            </a:r>
            <a:r>
              <a:rPr lang="it" i="1">
                <a:latin typeface="Proxima Nova"/>
                <a:ea typeface="Proxima Nova"/>
                <a:cs typeface="Proxima Nova"/>
                <a:sym typeface="Proxima Nova"/>
              </a:rPr>
              <a:t>e </a:t>
            </a:r>
            <a:r>
              <a:rPr lang="it" b="1" i="1">
                <a:latin typeface="Proxima Nova"/>
                <a:ea typeface="Proxima Nova"/>
                <a:cs typeface="Proxima Nova"/>
                <a:sym typeface="Proxima Nova"/>
              </a:rPr>
              <a:t>mensile</a:t>
            </a:r>
            <a:endParaRPr b="1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roxima Nova"/>
              <a:buChar char="◆"/>
            </a:pPr>
            <a:r>
              <a:rPr lang="it" i="1">
                <a:latin typeface="Proxima Nova"/>
                <a:ea typeface="Proxima Nova"/>
                <a:cs typeface="Proxima Nova"/>
                <a:sym typeface="Proxima Nova"/>
              </a:rPr>
              <a:t>Su base </a:t>
            </a:r>
            <a:r>
              <a:rPr lang="it" b="1" i="1">
                <a:latin typeface="Proxima Nova"/>
                <a:ea typeface="Proxima Nova"/>
                <a:cs typeface="Proxima Nova"/>
                <a:sym typeface="Proxima Nova"/>
              </a:rPr>
              <a:t>regionale </a:t>
            </a:r>
            <a:endParaRPr b="1" i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roxima Nova"/>
              <a:buChar char="◆"/>
            </a:pPr>
            <a:r>
              <a:rPr lang="it" i="1">
                <a:latin typeface="Proxima Nova"/>
                <a:ea typeface="Proxima Nova"/>
                <a:cs typeface="Proxima Nova"/>
                <a:sym typeface="Proxima Nova"/>
              </a:rPr>
              <a:t>Le stazioni sono suddivise per </a:t>
            </a:r>
            <a:r>
              <a:rPr lang="it" b="1" i="1">
                <a:latin typeface="Proxima Nova"/>
                <a:ea typeface="Proxima Nova"/>
                <a:cs typeface="Proxima Nova"/>
                <a:sym typeface="Proxima Nova"/>
              </a:rPr>
              <a:t>fasce di quota</a:t>
            </a:r>
            <a:r>
              <a:rPr lang="it" i="1">
                <a:latin typeface="Proxima Nova"/>
                <a:ea typeface="Proxima Nova"/>
                <a:cs typeface="Proxima Nova"/>
                <a:sym typeface="Proxima Nova"/>
              </a:rPr>
              <a:t> (0-700m, 700-1500m, 1500m+) </a:t>
            </a:r>
            <a:endParaRPr i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34" name="Google Shape;13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850" y="2140625"/>
            <a:ext cx="5548550" cy="2774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30252" y="2946460"/>
            <a:ext cx="2381875" cy="77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42585" y="4059500"/>
            <a:ext cx="2357213" cy="77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1"/>
          <p:cNvSpPr txBox="1"/>
          <p:nvPr/>
        </p:nvSpPr>
        <p:spPr>
          <a:xfrm>
            <a:off x="6112150" y="2199350"/>
            <a:ext cx="2807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Caso studio: Piemonte, TMAX, stazioni 0-700m, primavera 2021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38" name="Google Shape;138;p21"/>
          <p:cNvSpPr txBox="1"/>
          <p:nvPr/>
        </p:nvSpPr>
        <p:spPr>
          <a:xfrm>
            <a:off x="8695825" y="4678525"/>
            <a:ext cx="455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8/9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34693D4-1B31-4471-ABB4-DE5F324FED4B}"/>
              </a:ext>
            </a:extLst>
          </p:cNvPr>
          <p:cNvSpPr txBox="1"/>
          <p:nvPr/>
        </p:nvSpPr>
        <p:spPr>
          <a:xfrm>
            <a:off x="95021" y="160433"/>
            <a:ext cx="883001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it" sz="1200" dirty="0">
                <a:solidFill>
                  <a:schemeClr val="dk1"/>
                </a:solidFill>
              </a:rPr>
              <a:t>P. Bertolotto, L. Monaco - Formazione Meteo Hub - Caso d’uso MISTRAL: </a:t>
            </a:r>
            <a:r>
              <a:rPr lang="it" sz="1200" dirty="0" err="1">
                <a:solidFill>
                  <a:schemeClr val="dk1"/>
                </a:solidFill>
              </a:rPr>
              <a:t>Multimodel</a:t>
            </a:r>
            <a:r>
              <a:rPr lang="it" sz="1200" dirty="0">
                <a:solidFill>
                  <a:schemeClr val="dk1"/>
                </a:solidFill>
              </a:rPr>
              <a:t> </a:t>
            </a:r>
            <a:r>
              <a:rPr lang="it" sz="1200" dirty="0" err="1">
                <a:solidFill>
                  <a:schemeClr val="dk1"/>
                </a:solidFill>
              </a:rPr>
              <a:t>SuperEnsemble</a:t>
            </a:r>
            <a:r>
              <a:rPr lang="it" sz="1200" dirty="0">
                <a:solidFill>
                  <a:schemeClr val="dk1"/>
                </a:solidFill>
              </a:rPr>
              <a:t> - 22/06/2021</a:t>
            </a:r>
            <a:endParaRPr lang="it-IT"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zlm xmlns="b7779ae3-5ae2-4dbe-8b24-7be0f832a427">
      <UserInfo>
        <DisplayName/>
        <AccountId xsi:nil="true"/>
        <AccountType/>
      </UserInfo>
    </azlm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896C72A03B11042AECE6D56FBA93547" ma:contentTypeVersion="14" ma:contentTypeDescription="Creare un nuovo documento." ma:contentTypeScope="" ma:versionID="59374bd071aaf606c9d2c351894d9723">
  <xsd:schema xmlns:xsd="http://www.w3.org/2001/XMLSchema" xmlns:xs="http://www.w3.org/2001/XMLSchema" xmlns:p="http://schemas.microsoft.com/office/2006/metadata/properties" xmlns:ns2="b7779ae3-5ae2-4dbe-8b24-7be0f832a427" xmlns:ns3="9c264712-4240-4ba6-8b05-661de6fabf24" targetNamespace="http://schemas.microsoft.com/office/2006/metadata/properties" ma:root="true" ma:fieldsID="06faf86c6f01cb2f05acd9d27bcbd106" ns2:_="" ns3:_="">
    <xsd:import namespace="b7779ae3-5ae2-4dbe-8b24-7be0f832a427"/>
    <xsd:import namespace="9c264712-4240-4ba6-8b05-661de6fabf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azlm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779ae3-5ae2-4dbe-8b24-7be0f832a4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azlm" ma:index="19" nillable="true" ma:displayName="Persona o gruppo" ma:list="UserInfo" ma:internalName="azlm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64712-4240-4ba6-8b05-661de6fabf2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CC1439-CD3C-4D03-93FE-F826D730A2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D8647B-3D06-4F72-AD87-B087753A8927}">
  <ds:schemaRefs>
    <ds:schemaRef ds:uri="http://schemas.microsoft.com/office/2006/metadata/properties"/>
    <ds:schemaRef ds:uri="http://schemas.microsoft.com/office/infopath/2007/PartnerControls"/>
    <ds:schemaRef ds:uri="b7779ae3-5ae2-4dbe-8b24-7be0f832a427"/>
  </ds:schemaRefs>
</ds:datastoreItem>
</file>

<file path=customXml/itemProps3.xml><?xml version="1.0" encoding="utf-8"?>
<ds:datastoreItem xmlns:ds="http://schemas.openxmlformats.org/officeDocument/2006/customXml" ds:itemID="{43850DC2-A5DE-4486-A302-A1D8D262AE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779ae3-5ae2-4dbe-8b24-7be0f832a427"/>
    <ds:schemaRef ds:uri="9c264712-4240-4ba6-8b05-661de6fabf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Presentazione su schermo (16:9)</PresentationFormat>
  <Slides>11</Slides>
  <Notes>11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Spearmint</vt:lpstr>
      <vt:lpstr>Caso d’uso MISTRAL:  Multimodel SuperEnsemble</vt:lpstr>
      <vt:lpstr>Che cos’è un multimodel?</vt:lpstr>
      <vt:lpstr>Perchè un multimodel?</vt:lpstr>
      <vt:lpstr>Multimodel SuperEnsemble</vt:lpstr>
      <vt:lpstr>Multimodel SuperEnsemble</vt:lpstr>
      <vt:lpstr>Multimodel SuperEnsemble di ARPA Piemonte</vt:lpstr>
      <vt:lpstr>Multimodel SuperEnsemble di ARPA Piemonte</vt:lpstr>
      <vt:lpstr>Multimodel SuperEnsemble di ARPA Piemonte</vt:lpstr>
      <vt:lpstr>Multimodel SuperEnsemble di ARPA Piemonte</vt:lpstr>
      <vt:lpstr>Multimodel SuperEnsemble di ARPA Piemonte</vt:lpstr>
      <vt:lpstr>VISUALIZZAZIONE SU METEOHUB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d’uso MISTRAL:  Multimodel Super Ensemble</dc:title>
  <cp:revision>29</cp:revision>
  <dcterms:modified xsi:type="dcterms:W3CDTF">2021-06-21T15:06:57Z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0x0101004896C72A03B11042AECE6D56FBA93547</vt:lpwstr>
  </property>
</Properties>
</file>