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4"/>
    <p:sldMasterId id="2147483648" r:id="rId5"/>
    <p:sldMasterId id="2147483690" r:id="rId6"/>
  </p:sldMasterIdLst>
  <p:notesMasterIdLst>
    <p:notesMasterId r:id="rId12"/>
  </p:notesMasterIdLst>
  <p:handoutMasterIdLst>
    <p:handoutMasterId r:id="rId13"/>
  </p:handoutMasterIdLst>
  <p:sldIdLst>
    <p:sldId id="256" r:id="rId7"/>
    <p:sldId id="261" r:id="rId8"/>
    <p:sldId id="262" r:id="rId9"/>
    <p:sldId id="257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B0D5"/>
    <a:srgbClr val="0076B6"/>
    <a:srgbClr val="6CC0D7"/>
    <a:srgbClr val="60BFD5"/>
    <a:srgbClr val="66CCFF"/>
    <a:srgbClr val="1D99DB"/>
    <a:srgbClr val="81C0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A01BA8-CBC0-0A6A-1589-BFE04E338E2A}" v="193" dt="2021-06-03T16:23:26.228"/>
    <p1510:client id="{60EA2464-9F2C-193F-2572-2695D3235916}" v="3" dt="2021-06-17T15:30:15.679"/>
    <p1510:client id="{81640974-D53C-825D-4A7F-AB8E4E73E333}" v="21" dt="2021-06-21T05:40:42.572"/>
    <p1510:client id="{E84EAB18-EA08-7DF5-2B81-B324F205A322}" v="1" dt="2021-06-16T10:21:27.8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67" autoAdjust="0"/>
    <p:restoredTop sz="94674" autoAdjust="0"/>
  </p:normalViewPr>
  <p:slideViewPr>
    <p:cSldViewPr snapToGrid="0" snapToObjects="1">
      <p:cViewPr varScale="1">
        <p:scale>
          <a:sx n="63" d="100"/>
          <a:sy n="63" d="100"/>
        </p:scale>
        <p:origin x="1464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E BOTTAZZI" userId="S::m.bottazzi@cineca.it::331d8ccc-130b-4b63-997c-81d8e83cf9b4" providerId="AD" clId="Web-{E84EAB18-EA08-7DF5-2B81-B324F205A322}"/>
    <pc:docChg chg="modSld">
      <pc:chgData name="MICHELE BOTTAZZI" userId="S::m.bottazzi@cineca.it::331d8ccc-130b-4b63-997c-81d8e83cf9b4" providerId="AD" clId="Web-{E84EAB18-EA08-7DF5-2B81-B324F205A322}" dt="2021-06-16T10:21:27.856" v="0"/>
      <pc:docMkLst>
        <pc:docMk/>
      </pc:docMkLst>
      <pc:sldChg chg="addSp">
        <pc:chgData name="MICHELE BOTTAZZI" userId="S::m.bottazzi@cineca.it::331d8ccc-130b-4b63-997c-81d8e83cf9b4" providerId="AD" clId="Web-{E84EAB18-EA08-7DF5-2B81-B324F205A322}" dt="2021-06-16T10:21:27.856" v="0"/>
        <pc:sldMkLst>
          <pc:docMk/>
          <pc:sldMk cId="498513432" sldId="261"/>
        </pc:sldMkLst>
        <pc:spChg chg="add">
          <ac:chgData name="MICHELE BOTTAZZI" userId="S::m.bottazzi@cineca.it::331d8ccc-130b-4b63-997c-81d8e83cf9b4" providerId="AD" clId="Web-{E84EAB18-EA08-7DF5-2B81-B324F205A322}" dt="2021-06-16T10:21:27.856" v="0"/>
          <ac:spMkLst>
            <pc:docMk/>
            <pc:sldMk cId="498513432" sldId="261"/>
            <ac:spMk id="6" creationId="{7EF00FCF-0F6C-4D52-A8FC-B93087FED7A4}"/>
          </ac:spMkLst>
        </pc:spChg>
      </pc:sldChg>
    </pc:docChg>
  </pc:docChgLst>
  <pc:docChgLst>
    <pc:chgData name="MARGHERITA MONTANARI" userId="S::m.montanari@cineca.it::343569d1-f4d9-4734-b443-bc8ebf9d4a41" providerId="AD" clId="Web-{81640974-D53C-825D-4A7F-AB8E4E73E333}"/>
    <pc:docChg chg="modSld">
      <pc:chgData name="MARGHERITA MONTANARI" userId="S::m.montanari@cineca.it::343569d1-f4d9-4734-b443-bc8ebf9d4a41" providerId="AD" clId="Web-{81640974-D53C-825D-4A7F-AB8E4E73E333}" dt="2021-06-21T05:40:42.572" v="10"/>
      <pc:docMkLst>
        <pc:docMk/>
      </pc:docMkLst>
      <pc:sldChg chg="delSp modSp">
        <pc:chgData name="MARGHERITA MONTANARI" userId="S::m.montanari@cineca.it::343569d1-f4d9-4734-b443-bc8ebf9d4a41" providerId="AD" clId="Web-{81640974-D53C-825D-4A7F-AB8E4E73E333}" dt="2021-06-21T05:40:42.572" v="10"/>
        <pc:sldMkLst>
          <pc:docMk/>
          <pc:sldMk cId="498513432" sldId="261"/>
        </pc:sldMkLst>
        <pc:spChg chg="del mod">
          <ac:chgData name="MARGHERITA MONTANARI" userId="S::m.montanari@cineca.it::343569d1-f4d9-4734-b443-bc8ebf9d4a41" providerId="AD" clId="Web-{81640974-D53C-825D-4A7F-AB8E4E73E333}" dt="2021-06-21T05:40:42.572" v="10"/>
          <ac:spMkLst>
            <pc:docMk/>
            <pc:sldMk cId="498513432" sldId="261"/>
            <ac:spMk id="6" creationId="{7EF00FCF-0F6C-4D52-A8FC-B93087FED7A4}"/>
          </ac:spMkLst>
        </pc:spChg>
      </pc:sldChg>
      <pc:sldChg chg="delSp modSp">
        <pc:chgData name="MARGHERITA MONTANARI" userId="S::m.montanari@cineca.it::343569d1-f4d9-4734-b443-bc8ebf9d4a41" providerId="AD" clId="Web-{81640974-D53C-825D-4A7F-AB8E4E73E333}" dt="2021-06-21T05:39:48.226" v="9"/>
        <pc:sldMkLst>
          <pc:docMk/>
          <pc:sldMk cId="2574223281" sldId="262"/>
        </pc:sldMkLst>
        <pc:spChg chg="del mod">
          <ac:chgData name="MARGHERITA MONTANARI" userId="S::m.montanari@cineca.it::343569d1-f4d9-4734-b443-bc8ebf9d4a41" providerId="AD" clId="Web-{81640974-D53C-825D-4A7F-AB8E4E73E333}" dt="2021-06-21T05:39:48.226" v="9"/>
          <ac:spMkLst>
            <pc:docMk/>
            <pc:sldMk cId="2574223281" sldId="262"/>
            <ac:spMk id="7" creationId="{1C233C86-FCD7-412E-BB18-D68675A8417F}"/>
          </ac:spMkLst>
        </pc:spChg>
        <pc:spChg chg="del mod">
          <ac:chgData name="MARGHERITA MONTANARI" userId="S::m.montanari@cineca.it::343569d1-f4d9-4734-b443-bc8ebf9d4a41" providerId="AD" clId="Web-{81640974-D53C-825D-4A7F-AB8E4E73E333}" dt="2021-06-21T05:38:21.129" v="6"/>
          <ac:spMkLst>
            <pc:docMk/>
            <pc:sldMk cId="2574223281" sldId="262"/>
            <ac:spMk id="8" creationId="{A61E0CC6-BD96-4EF2-ABE6-EC3767108D60}"/>
          </ac:spMkLst>
        </pc:spChg>
        <pc:spChg chg="del mod">
          <ac:chgData name="MARGHERITA MONTANARI" userId="S::m.montanari@cineca.it::343569d1-f4d9-4734-b443-bc8ebf9d4a41" providerId="AD" clId="Web-{81640974-D53C-825D-4A7F-AB8E4E73E333}" dt="2021-06-21T05:36:58.674" v="3"/>
          <ac:spMkLst>
            <pc:docMk/>
            <pc:sldMk cId="2574223281" sldId="262"/>
            <ac:spMk id="9" creationId="{26315A35-1839-4355-8AA0-90E8044E78C5}"/>
          </ac:spMkLst>
        </pc:spChg>
      </pc:sldChg>
    </pc:docChg>
  </pc:docChgLst>
  <pc:docChgLst>
    <pc:chgData name="BEATRICE CHIAVARINI" userId="S::b.chiavarini@cineca.it::9fd950cb-70fc-4ceb-805a-6bc1bdec53cc" providerId="AD" clId="Web-{4EA01BA8-CBC0-0A6A-1589-BFE04E338E2A}"/>
    <pc:docChg chg="modSld">
      <pc:chgData name="BEATRICE CHIAVARINI" userId="S::b.chiavarini@cineca.it::9fd950cb-70fc-4ceb-805a-6bc1bdec53cc" providerId="AD" clId="Web-{4EA01BA8-CBC0-0A6A-1589-BFE04E338E2A}" dt="2021-06-03T16:23:26.228" v="104"/>
      <pc:docMkLst>
        <pc:docMk/>
      </pc:docMkLst>
      <pc:sldChg chg="addSp delSp modSp">
        <pc:chgData name="BEATRICE CHIAVARINI" userId="S::b.chiavarini@cineca.it::9fd950cb-70fc-4ceb-805a-6bc1bdec53cc" providerId="AD" clId="Web-{4EA01BA8-CBC0-0A6A-1589-BFE04E338E2A}" dt="2021-06-03T16:23:26.228" v="104"/>
        <pc:sldMkLst>
          <pc:docMk/>
          <pc:sldMk cId="1351715905" sldId="257"/>
        </pc:sldMkLst>
        <pc:spChg chg="add del">
          <ac:chgData name="BEATRICE CHIAVARINI" userId="S::b.chiavarini@cineca.it::9fd950cb-70fc-4ceb-805a-6bc1bdec53cc" providerId="AD" clId="Web-{4EA01BA8-CBC0-0A6A-1589-BFE04E338E2A}" dt="2021-06-03T16:23:04.025" v="99"/>
          <ac:spMkLst>
            <pc:docMk/>
            <pc:sldMk cId="1351715905" sldId="257"/>
            <ac:spMk id="7" creationId="{BE0C584D-A123-4B16-8233-9B70542851F0}"/>
          </ac:spMkLst>
        </pc:spChg>
        <pc:picChg chg="add del mod modCrop">
          <ac:chgData name="BEATRICE CHIAVARINI" userId="S::b.chiavarini@cineca.it::9fd950cb-70fc-4ceb-805a-6bc1bdec53cc" providerId="AD" clId="Web-{4EA01BA8-CBC0-0A6A-1589-BFE04E338E2A}" dt="2021-06-03T16:23:26.228" v="104"/>
          <ac:picMkLst>
            <pc:docMk/>
            <pc:sldMk cId="1351715905" sldId="257"/>
            <ac:picMk id="3" creationId="{D7F024BB-054D-4BE7-B3E6-8DA71BBF2A32}"/>
          </ac:picMkLst>
        </pc:picChg>
      </pc:sldChg>
      <pc:sldChg chg="modSp">
        <pc:chgData name="BEATRICE CHIAVARINI" userId="S::b.chiavarini@cineca.it::9fd950cb-70fc-4ceb-805a-6bc1bdec53cc" providerId="AD" clId="Web-{4EA01BA8-CBC0-0A6A-1589-BFE04E338E2A}" dt="2021-06-03T16:16:43.967" v="90" actId="20577"/>
        <pc:sldMkLst>
          <pc:docMk/>
          <pc:sldMk cId="498513432" sldId="261"/>
        </pc:sldMkLst>
        <pc:spChg chg="mod">
          <ac:chgData name="BEATRICE CHIAVARINI" userId="S::b.chiavarini@cineca.it::9fd950cb-70fc-4ceb-805a-6bc1bdec53cc" providerId="AD" clId="Web-{4EA01BA8-CBC0-0A6A-1589-BFE04E338E2A}" dt="2021-06-03T16:16:43.967" v="90" actId="20577"/>
          <ac:spMkLst>
            <pc:docMk/>
            <pc:sldMk cId="498513432" sldId="261"/>
            <ac:spMk id="4" creationId="{EC7FF986-CD53-5640-969B-AAADE0CD5513}"/>
          </ac:spMkLst>
        </pc:spChg>
      </pc:sldChg>
    </pc:docChg>
  </pc:docChgLst>
  <pc:docChgLst>
    <pc:chgData name="MARGHERITA MONTANARI" userId="S::m.montanari@cineca.it::343569d1-f4d9-4734-b443-bc8ebf9d4a41" providerId="AD" clId="Web-{60EA2464-9F2C-193F-2572-2695D3235916}"/>
    <pc:docChg chg="modSld">
      <pc:chgData name="MARGHERITA MONTANARI" userId="S::m.montanari@cineca.it::343569d1-f4d9-4734-b443-bc8ebf9d4a41" providerId="AD" clId="Web-{60EA2464-9F2C-193F-2572-2695D3235916}" dt="2021-06-17T15:30:15.679" v="2"/>
      <pc:docMkLst>
        <pc:docMk/>
      </pc:docMkLst>
      <pc:sldChg chg="addSp">
        <pc:chgData name="MARGHERITA MONTANARI" userId="S::m.montanari@cineca.it::343569d1-f4d9-4734-b443-bc8ebf9d4a41" providerId="AD" clId="Web-{60EA2464-9F2C-193F-2572-2695D3235916}" dt="2021-06-17T15:30:15.679" v="2"/>
        <pc:sldMkLst>
          <pc:docMk/>
          <pc:sldMk cId="2574223281" sldId="262"/>
        </pc:sldMkLst>
        <pc:spChg chg="add">
          <ac:chgData name="MARGHERITA MONTANARI" userId="S::m.montanari@cineca.it::343569d1-f4d9-4734-b443-bc8ebf9d4a41" providerId="AD" clId="Web-{60EA2464-9F2C-193F-2572-2695D3235916}" dt="2021-06-17T15:30:14.872" v="0"/>
          <ac:spMkLst>
            <pc:docMk/>
            <pc:sldMk cId="2574223281" sldId="262"/>
            <ac:spMk id="7" creationId="{1C233C86-FCD7-412E-BB18-D68675A8417F}"/>
          </ac:spMkLst>
        </pc:spChg>
        <pc:spChg chg="add">
          <ac:chgData name="MARGHERITA MONTANARI" userId="S::m.montanari@cineca.it::343569d1-f4d9-4734-b443-bc8ebf9d4a41" providerId="AD" clId="Web-{60EA2464-9F2C-193F-2572-2695D3235916}" dt="2021-06-17T15:30:15.132" v="1"/>
          <ac:spMkLst>
            <pc:docMk/>
            <pc:sldMk cId="2574223281" sldId="262"/>
            <ac:spMk id="8" creationId="{A61E0CC6-BD96-4EF2-ABE6-EC3767108D60}"/>
          </ac:spMkLst>
        </pc:spChg>
        <pc:spChg chg="add">
          <ac:chgData name="MARGHERITA MONTANARI" userId="S::m.montanari@cineca.it::343569d1-f4d9-4734-b443-bc8ebf9d4a41" providerId="AD" clId="Web-{60EA2464-9F2C-193F-2572-2695D3235916}" dt="2021-06-17T15:30:15.679" v="2"/>
          <ac:spMkLst>
            <pc:docMk/>
            <pc:sldMk cId="2574223281" sldId="262"/>
            <ac:spMk id="9" creationId="{26315A35-1839-4355-8AA0-90E8044E78C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BF025-B80B-C04B-9A8F-CD9EF06BCCBF}" type="datetime1">
              <a:rPr lang="it-IT" smtClean="0"/>
              <a:t>20/06/2021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98DE1-09DD-8148-A838-7DAE066EF54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868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030D5-A857-454A-9DA4-8CC6E09E2D35}" type="datetime1">
              <a:rPr lang="it-IT" smtClean="0"/>
              <a:t>20/06/2021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8BEDD-E25C-7948-B004-CF1F72FD842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710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-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31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-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ln>
            <a:noFill/>
          </a:ln>
        </p:spPr>
        <p:txBody>
          <a:bodyPr/>
          <a:lstStyle/>
          <a:p>
            <a:fld id="{35265F9C-E40F-B94F-975C-87C309FC9BF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2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089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3763EEB4-0AF5-0943-BBCA-8ADA53262A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500513" y="566086"/>
            <a:ext cx="9904396" cy="5571223"/>
          </a:xfrm>
          <a:prstGeom prst="rect">
            <a:avLst/>
          </a:prstGeom>
        </p:spPr>
      </p:pic>
      <p:sp>
        <p:nvSpPr>
          <p:cNvPr id="20" name="Rettangolo 19">
            <a:extLst>
              <a:ext uri="{FF2B5EF4-FFF2-40B4-BE49-F238E27FC236}">
                <a16:creationId xmlns:a16="http://schemas.microsoft.com/office/drawing/2014/main" id="{31B5ABB6-7BFC-9348-9B68-1AB37DF019B2}"/>
              </a:ext>
            </a:extLst>
          </p:cNvPr>
          <p:cNvSpPr/>
          <p:nvPr userDrawn="1"/>
        </p:nvSpPr>
        <p:spPr>
          <a:xfrm>
            <a:off x="-500513" y="566086"/>
            <a:ext cx="9904396" cy="5571223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FC164BF2-FE46-D34C-B14F-081C1D3E94F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1674407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C1410898-9270-3F41-B82A-E2897F95022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5114619"/>
            <a:ext cx="9144000" cy="1772262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BF60C5BB-E934-1A4C-936A-776E7C2BC60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13645" y="1674407"/>
            <a:ext cx="3638040" cy="1544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2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480515" y="6347301"/>
            <a:ext cx="3134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0" i="0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12939" y="6347302"/>
            <a:ext cx="2133600" cy="276998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sz="1200" b="0" i="0">
                <a:ln>
                  <a:noFill/>
                </a:ln>
                <a:solidFill>
                  <a:schemeClr val="bg1"/>
                </a:solidFill>
                <a:latin typeface="Lato Regular"/>
                <a:cs typeface="Lato Regular"/>
              </a:defRPr>
            </a:lvl1pPr>
          </a:lstStyle>
          <a:p>
            <a:fld id="{35265F9C-E40F-B94F-975C-87C309FC9BF5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775BD86-F916-A749-B2D4-B8C4082744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354289"/>
            <a:ext cx="2813582" cy="1990584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23FA31B2-2D76-B148-A2F9-BC1728E49159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94253"/>
            <a:ext cx="9144000" cy="88624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90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>
            <a:extLst>
              <a:ext uri="{FF2B5EF4-FFF2-40B4-BE49-F238E27FC236}">
                <a16:creationId xmlns:a16="http://schemas.microsoft.com/office/drawing/2014/main" id="{66395E1E-A66F-3949-B7D3-89AB2502BD97}"/>
              </a:ext>
            </a:extLst>
          </p:cNvPr>
          <p:cNvSpPr/>
          <p:nvPr userDrawn="1"/>
        </p:nvSpPr>
        <p:spPr>
          <a:xfrm>
            <a:off x="0" y="0"/>
            <a:ext cx="3771900" cy="6858000"/>
          </a:xfrm>
          <a:prstGeom prst="rect">
            <a:avLst/>
          </a:prstGeom>
          <a:solidFill>
            <a:srgbClr val="6CC0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71802801-C7C6-9A4C-BCA3-19E71A55D54D}"/>
              </a:ext>
            </a:extLst>
          </p:cNvPr>
          <p:cNvSpPr/>
          <p:nvPr userDrawn="1"/>
        </p:nvSpPr>
        <p:spPr>
          <a:xfrm rot="21282699">
            <a:off x="-596900" y="-1136355"/>
            <a:ext cx="11036300" cy="2040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2E203C8D-07BD-2547-9A1C-3F3F948ED6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354289"/>
            <a:ext cx="2813582" cy="1990584"/>
          </a:xfrm>
          <a:prstGeom prst="rect">
            <a:avLst/>
          </a:prstGeom>
        </p:spPr>
      </p:pic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6A4EA821-7087-8E44-B8A1-198454B936C2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20700"/>
            <a:ext cx="9144000" cy="83440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4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7655" y="3016114"/>
            <a:ext cx="7209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Giugno</a:t>
            </a:r>
            <a:r>
              <a:rPr lang="en-US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2021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43" y="3266778"/>
            <a:ext cx="7209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METEO-HUB </a:t>
            </a:r>
            <a:r>
              <a:rPr lang="en-US" sz="24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Formazione</a:t>
            </a:r>
            <a:endParaRPr lang="en-US" sz="2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12561" y="4353836"/>
            <a:ext cx="6711307" cy="296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Dedicata</a:t>
            </a:r>
            <a:r>
              <a:rPr lang="en-US" sz="120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 a </a:t>
            </a:r>
            <a:r>
              <a:rPr lang="en-US" sz="120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Centri</a:t>
            </a:r>
            <a:r>
              <a:rPr lang="en-US" sz="120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120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funzionali</a:t>
            </a:r>
            <a:r>
              <a:rPr lang="en-US" sz="120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120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regionali</a:t>
            </a:r>
            <a:r>
              <a:rPr lang="en-US" sz="120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e </a:t>
            </a:r>
            <a:r>
              <a:rPr lang="en-US" sz="120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servizi</a:t>
            </a:r>
            <a:r>
              <a:rPr lang="en-US" sz="120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ARPA </a:t>
            </a:r>
            <a:r>
              <a:rPr lang="en-US" sz="120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settore</a:t>
            </a:r>
            <a:r>
              <a:rPr lang="en-US" sz="120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120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meteo</a:t>
            </a:r>
            <a:endParaRPr lang="en-US" sz="1200" dirty="0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70709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CFB21E8F-57F0-2848-B8B0-05570F1A3AF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6346825"/>
            <a:ext cx="2133600" cy="27781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                             1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33086A8-1447-2141-A6CC-00B746086557}"/>
              </a:ext>
            </a:extLst>
          </p:cNvPr>
          <p:cNvSpPr txBox="1"/>
          <p:nvPr/>
        </p:nvSpPr>
        <p:spPr>
          <a:xfrm>
            <a:off x="152400" y="1440819"/>
            <a:ext cx="358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</a:rPr>
              <a:t>Profili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previsti</a:t>
            </a:r>
            <a:r>
              <a:rPr lang="en-US" sz="3200" b="1" dirty="0">
                <a:solidFill>
                  <a:schemeClr val="bg1"/>
                </a:solidFill>
              </a:rPr>
              <a:t>/</a:t>
            </a:r>
          </a:p>
          <a:p>
            <a:r>
              <a:rPr lang="en-US" sz="3200" b="1" dirty="0" err="1">
                <a:solidFill>
                  <a:schemeClr val="bg1"/>
                </a:solidFill>
              </a:rPr>
              <a:t>Modalità</a:t>
            </a:r>
            <a:r>
              <a:rPr lang="en-US" sz="3200" b="1" dirty="0">
                <a:solidFill>
                  <a:schemeClr val="bg1"/>
                </a:solidFill>
              </a:rPr>
              <a:t> di </a:t>
            </a:r>
            <a:r>
              <a:rPr lang="en-US" sz="3200" b="1" dirty="0" err="1">
                <a:solidFill>
                  <a:schemeClr val="bg1"/>
                </a:solidFill>
              </a:rPr>
              <a:t>registrazione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EC7FF986-CD53-5640-969B-AAADE0CD5513}"/>
              </a:ext>
            </a:extLst>
          </p:cNvPr>
          <p:cNvSpPr/>
          <p:nvPr/>
        </p:nvSpPr>
        <p:spPr>
          <a:xfrm>
            <a:off x="4074160" y="987419"/>
            <a:ext cx="4856480" cy="57622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Utente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NON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autenticato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</a:rPr>
              <a:t>Accesso ai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</a:rPr>
              <a:t>pacchetti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</a:rPr>
              <a:t>opendata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</a:rPr>
              <a:t>Visualizzazione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</a:rPr>
              <a:t>mappe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</a:rPr>
              <a:t>Download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</a:rPr>
              <a:t>dalle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</a:rPr>
              <a:t>mappe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</a:rPr>
              <a:t> (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</a:rPr>
              <a:t>dati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</a:rPr>
              <a:t>ultimi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</a:rPr>
              <a:t> 10 gg)</a:t>
            </a:r>
          </a:p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USER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Accesso ai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dati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Open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Download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Utilizzo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 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Filtri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 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Post processing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limitato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INSTITUTIONAL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Accesso a tutti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dati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Download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Utilizzo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completo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dei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filtri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Post processing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completo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Opzioni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di scheduling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delle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estrazioni</a:t>
            </a:r>
          </a:p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ADMIN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			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Accesso a tutti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dati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Gestione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di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tutte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le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funzionalità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Gestione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dei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profili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utente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8779AB8-63FA-AB44-B33E-A16DAD45E58D}"/>
              </a:ext>
            </a:extLst>
          </p:cNvPr>
          <p:cNvSpPr/>
          <p:nvPr/>
        </p:nvSpPr>
        <p:spPr>
          <a:xfrm>
            <a:off x="0" y="3073979"/>
            <a:ext cx="3733800" cy="3711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chemeClr val="bg1"/>
                </a:solidFill>
                <a:latin typeface="Lato Regular"/>
                <a:cs typeface="Lato Regular"/>
              </a:rPr>
              <a:t>NON AUTENTICATO</a:t>
            </a:r>
            <a:endParaRPr lang="en-US" sz="1600" b="1" dirty="0">
              <a:solidFill>
                <a:schemeClr val="bg1"/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en-US" sz="1600" b="1" dirty="0">
              <a:solidFill>
                <a:schemeClr val="bg1"/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Lato Regular"/>
                <a:cs typeface="Lato Regular"/>
              </a:rPr>
              <a:t>USER</a:t>
            </a:r>
            <a:r>
              <a:rPr lang="en-US" sz="1600" b="1" dirty="0">
                <a:solidFill>
                  <a:schemeClr val="bg1"/>
                </a:solidFill>
                <a:latin typeface="Lato Regular"/>
                <a:cs typeface="Lato Regular"/>
              </a:rPr>
              <a:t>  - </a:t>
            </a:r>
            <a:r>
              <a:rPr lang="en-US" sz="1600" b="1" dirty="0" err="1">
                <a:solidFill>
                  <a:schemeClr val="bg1"/>
                </a:solidFill>
                <a:latin typeface="Lato Regular"/>
                <a:cs typeface="Lato Regular"/>
              </a:rPr>
              <a:t>autoregistrazione</a:t>
            </a:r>
            <a:endParaRPr lang="en-US" sz="1600" b="1" dirty="0">
              <a:solidFill>
                <a:schemeClr val="bg1"/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en-US" sz="1600" b="1" dirty="0">
              <a:solidFill>
                <a:schemeClr val="bg1"/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chemeClr val="bg1"/>
                </a:solidFill>
                <a:latin typeface="Lato Regular"/>
                <a:cs typeface="Lato Regular"/>
              </a:rPr>
              <a:t>INSTITUTIONAL</a:t>
            </a:r>
            <a:r>
              <a:rPr lang="en-US" sz="1600" b="1" dirty="0">
                <a:solidFill>
                  <a:schemeClr val="bg1"/>
                </a:solidFill>
                <a:latin typeface="Lato Regular"/>
                <a:cs typeface="Lato Regular"/>
              </a:rPr>
              <a:t> - </a:t>
            </a:r>
            <a:r>
              <a:rPr lang="en-US" sz="1600" b="1" dirty="0" err="1">
                <a:solidFill>
                  <a:schemeClr val="bg1"/>
                </a:solidFill>
                <a:latin typeface="Lato Regular"/>
                <a:cs typeface="Lato Regular"/>
              </a:rPr>
              <a:t>richiesta</a:t>
            </a:r>
            <a:r>
              <a:rPr lang="en-US" sz="1600" b="1" dirty="0">
                <a:solidFill>
                  <a:schemeClr val="bg1"/>
                </a:solidFill>
                <a:latin typeface="Lato Regular"/>
                <a:cs typeface="Lato Regular"/>
              </a:rPr>
              <a:t> ad Admin</a:t>
            </a:r>
          </a:p>
          <a:p>
            <a:pPr marL="285750" indent="-285750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en-US" sz="1600" b="1" dirty="0">
              <a:solidFill>
                <a:schemeClr val="bg1"/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chemeClr val="bg1"/>
                </a:solidFill>
                <a:latin typeface="Lato Regular"/>
                <a:cs typeface="Lato Regular"/>
              </a:rPr>
              <a:t>ADMIN</a:t>
            </a:r>
          </a:p>
        </p:txBody>
      </p:sp>
    </p:spTree>
    <p:extLst>
      <p:ext uri="{BB962C8B-B14F-4D97-AF65-F5344CB8AC3E}">
        <p14:creationId xmlns:p14="http://schemas.microsoft.com/office/powerpoint/2010/main" val="49851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310BEF62-09D8-431C-9926-71F63084AA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65F9C-E40F-B94F-975C-87C309FC9BF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Tabella 3">
            <a:extLst>
              <a:ext uri="{FF2B5EF4-FFF2-40B4-BE49-F238E27FC236}">
                <a16:creationId xmlns:a16="http://schemas.microsoft.com/office/drawing/2014/main" id="{43F7B9E1-99F6-434B-9216-CC8AC6F8D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679696"/>
              </p:ext>
            </p:extLst>
          </p:nvPr>
        </p:nvGraphicFramePr>
        <p:xfrm>
          <a:off x="1943100" y="15661"/>
          <a:ext cx="7109460" cy="7003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776252693"/>
                    </a:ext>
                  </a:extLst>
                </a:gridCol>
                <a:gridCol w="2841171">
                  <a:extLst>
                    <a:ext uri="{9D8B030D-6E8A-4147-A177-3AD203B41FA5}">
                      <a16:colId xmlns:a16="http://schemas.microsoft.com/office/drawing/2014/main" val="45280556"/>
                    </a:ext>
                  </a:extLst>
                </a:gridCol>
                <a:gridCol w="1525089">
                  <a:extLst>
                    <a:ext uri="{9D8B030D-6E8A-4147-A177-3AD203B41FA5}">
                      <a16:colId xmlns:a16="http://schemas.microsoft.com/office/drawing/2014/main" val="1109526363"/>
                    </a:ext>
                  </a:extLst>
                </a:gridCol>
              </a:tblGrid>
              <a:tr h="251129">
                <a:tc>
                  <a:txBody>
                    <a:bodyPr/>
                    <a:lstStyle/>
                    <a:p>
                      <a:r>
                        <a:rPr lang="it-IT" sz="1100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Parametro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Valore per ISTITUZIONALE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Valore per USER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603255"/>
                  </a:ext>
                </a:extLst>
              </a:tr>
              <a:tr h="443170">
                <a:tc gridSpan="3"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Name</a:t>
                      </a:r>
                    </a:p>
                    <a:p>
                      <a:r>
                        <a:rPr lang="it-IT" sz="1200" b="1" dirty="0" err="1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Surname</a:t>
                      </a:r>
                      <a:endParaRPr lang="it-IT" sz="1200" b="1" dirty="0">
                        <a:solidFill>
                          <a:srgbClr val="00B050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>
                        <a:solidFill>
                          <a:srgbClr val="00B050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89788"/>
                  </a:ext>
                </a:extLst>
              </a:tr>
              <a:tr h="265902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Password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rgbClr val="00B050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402415"/>
                  </a:ext>
                </a:extLst>
              </a:tr>
              <a:tr h="443170">
                <a:tc>
                  <a:txBody>
                    <a:bodyPr/>
                    <a:lstStyle/>
                    <a:p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Activate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user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E’ attivo quando l’utente ha fatto il 1° login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idem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550054"/>
                  </a:ext>
                </a:extLst>
              </a:tr>
              <a:tr h="265902">
                <a:tc>
                  <a:txBody>
                    <a:bodyPr/>
                    <a:lstStyle/>
                    <a:p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Roles</a:t>
                      </a:r>
                      <a:endParaRPr lang="it-IT" sz="1200" b="1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Institutional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User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576845"/>
                  </a:ext>
                </a:extLst>
              </a:tr>
              <a:tr h="49836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Istituzionali-cfd -  istitutionali-centri-funzionali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Default – Default group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329658"/>
                  </a:ext>
                </a:extLst>
              </a:tr>
              <a:tr h="4431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Account </a:t>
                      </a:r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expiration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(in days, 0 to </a:t>
                      </a:r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disable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891925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Disk quota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10737418240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1073741824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69089"/>
                  </a:ext>
                </a:extLst>
              </a:tr>
              <a:tr h="41362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AMQP Queue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Da richiedere a mistral@cineca.it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Da richiedere a mistral@cineca.it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277006"/>
                  </a:ext>
                </a:extLst>
              </a:tr>
              <a:tr h="4431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err="1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Requests</a:t>
                      </a:r>
                      <a:r>
                        <a:rPr lang="it-IT" sz="1200" b="1" dirty="0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it-IT" sz="1200" b="1" dirty="0" err="1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expiration</a:t>
                      </a:r>
                      <a:r>
                        <a:rPr lang="it-IT" sz="1200" b="1" dirty="0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(in days, 0 to </a:t>
                      </a:r>
                      <a:r>
                        <a:rPr lang="it-IT" sz="1200" b="1" dirty="0" err="1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disable</a:t>
                      </a:r>
                      <a:r>
                        <a:rPr lang="it-IT" sz="1200" b="1" dirty="0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067293"/>
                  </a:ext>
                </a:extLst>
              </a:tr>
              <a:tr h="26590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Enable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Access to Open Datasets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si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si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580917"/>
                  </a:ext>
                </a:extLst>
              </a:tr>
              <a:tr h="4431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Allowed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Additional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datasets</a:t>
                      </a:r>
                    </a:p>
                    <a:p>
                      <a:endParaRPr lang="it-IT" sz="1200" b="1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Cosmo-2i Cosmo-5m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234072"/>
                  </a:ext>
                </a:extLst>
              </a:tr>
              <a:tr h="31934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dirty="0"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Max </a:t>
                      </a:r>
                      <a:r>
                        <a:rPr lang="it-IT" sz="1100" b="1" dirty="0" err="1"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Number</a:t>
                      </a:r>
                      <a:r>
                        <a:rPr lang="it-IT" sz="1100" b="1" dirty="0"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of template  (0 to </a:t>
                      </a:r>
                      <a:r>
                        <a:rPr lang="it-IT" sz="1100" b="1" dirty="0" err="1"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disable</a:t>
                      </a:r>
                      <a:r>
                        <a:rPr lang="it-IT" sz="11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118378"/>
                  </a:ext>
                </a:extLst>
              </a:tr>
              <a:tr h="31887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Max outputs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10737418240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1073741824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110225"/>
                  </a:ext>
                </a:extLst>
              </a:tr>
              <a:tr h="4431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Post processing</a:t>
                      </a:r>
                    </a:p>
                    <a:p>
                      <a:endParaRPr lang="it-IT" sz="1200" b="1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si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2090"/>
                  </a:ext>
                </a:extLst>
              </a:tr>
              <a:tr h="4431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Schedule</a:t>
                      </a:r>
                    </a:p>
                    <a:p>
                      <a:endParaRPr lang="it-IT" sz="1200" b="1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si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051713"/>
                  </a:ext>
                </a:extLst>
              </a:tr>
              <a:tr h="443170">
                <a:tc>
                  <a:txBody>
                    <a:bodyPr/>
                    <a:lstStyle/>
                    <a:p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Observed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Archive</a:t>
                      </a:r>
                    </a:p>
                    <a:p>
                      <a:endParaRPr lang="it-IT" sz="1200" b="1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si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si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471212"/>
                  </a:ext>
                </a:extLst>
              </a:tr>
              <a:tr h="426453">
                <a:tc>
                  <a:txBody>
                    <a:bodyPr/>
                    <a:lstStyle/>
                    <a:p>
                      <a:r>
                        <a:rPr lang="it-IT" sz="1200" b="1" dirty="0" err="1"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Request</a:t>
                      </a:r>
                      <a:r>
                        <a:rPr lang="it-IT" sz="1200" b="1" dirty="0"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per hour 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(0 to </a:t>
                      </a:r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disable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721506"/>
                  </a:ext>
                </a:extLst>
              </a:tr>
            </a:tbl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D9F21A-8EEA-4197-BA89-B71B9A7F2182}"/>
              </a:ext>
            </a:extLst>
          </p:cNvPr>
          <p:cNvSpPr txBox="1"/>
          <p:nvPr/>
        </p:nvSpPr>
        <p:spPr>
          <a:xfrm>
            <a:off x="91440" y="2026920"/>
            <a:ext cx="15904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Roboto" panose="02000000000000000000" pitchFamily="2" charset="0"/>
                <a:ea typeface="Roboto" panose="02000000000000000000" pitchFamily="2" charset="0"/>
              </a:rPr>
              <a:t>Parametri che definiscono il profilo utente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A39EA67-3DA8-4BB7-940E-2CA8F5F7D8F1}"/>
              </a:ext>
            </a:extLst>
          </p:cNvPr>
          <p:cNvSpPr txBox="1"/>
          <p:nvPr/>
        </p:nvSpPr>
        <p:spPr>
          <a:xfrm>
            <a:off x="-35923" y="4646414"/>
            <a:ext cx="914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Roboto" panose="02000000000000000000" pitchFamily="2" charset="0"/>
                <a:ea typeface="Roboto" panose="02000000000000000000" pitchFamily="2" charset="0"/>
              </a:rPr>
              <a:t>In verde i parametri modificabili da utente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7B81F1F-C938-4160-928F-8516394632EE}"/>
              </a:ext>
            </a:extLst>
          </p:cNvPr>
          <p:cNvSpPr txBox="1"/>
          <p:nvPr/>
        </p:nvSpPr>
        <p:spPr>
          <a:xfrm>
            <a:off x="996043" y="4646414"/>
            <a:ext cx="91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Roboto" panose="02000000000000000000" pitchFamily="2" charset="0"/>
                <a:ea typeface="Roboto" panose="02000000000000000000" pitchFamily="2" charset="0"/>
              </a:rPr>
              <a:t>In giallo i parametri che definiscono i limiti per estrazioni e </a:t>
            </a:r>
            <a:r>
              <a:rPr lang="it-IT" sz="1100" dirty="0" err="1">
                <a:latin typeface="Roboto" panose="02000000000000000000" pitchFamily="2" charset="0"/>
                <a:ea typeface="Roboto" panose="02000000000000000000" pitchFamily="2" charset="0"/>
              </a:rPr>
              <a:t>postprocessing</a:t>
            </a:r>
            <a:endParaRPr lang="it-IT" sz="11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223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65F9C-E40F-B94F-975C-87C309FC9BF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708" y="1422609"/>
            <a:ext cx="8013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6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PARAMETRI  MODIFICABILI DALL’UTENTE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131" y="2040027"/>
            <a:ext cx="8583737" cy="807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Entrambi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profili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Istituzionale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o User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possono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modificare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: </a:t>
            </a:r>
            <a:endParaRPr lang="en-US" sz="2400" b="0" i="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  <a:p>
            <a:pPr lvl="0" algn="ctr">
              <a:lnSpc>
                <a:spcPct val="120000"/>
              </a:lnSpc>
            </a:pPr>
            <a:endParaRPr lang="en-US" sz="1600" b="0" i="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</p:txBody>
      </p:sp>
      <p:graphicFrame>
        <p:nvGraphicFramePr>
          <p:cNvPr id="2" name="Tabella 2">
            <a:extLst>
              <a:ext uri="{FF2B5EF4-FFF2-40B4-BE49-F238E27FC236}">
                <a16:creationId xmlns:a16="http://schemas.microsoft.com/office/drawing/2014/main" id="{9849300E-2418-41A7-B855-D5E3DB1A7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412615"/>
              </p:ext>
            </p:extLst>
          </p:nvPr>
        </p:nvGraphicFramePr>
        <p:xfrm>
          <a:off x="571708" y="3322511"/>
          <a:ext cx="8013492" cy="2041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691">
                  <a:extLst>
                    <a:ext uri="{9D8B030D-6E8A-4147-A177-3AD203B41FA5}">
                      <a16:colId xmlns:a16="http://schemas.microsoft.com/office/drawing/2014/main" val="853424093"/>
                    </a:ext>
                  </a:extLst>
                </a:gridCol>
                <a:gridCol w="5160801">
                  <a:extLst>
                    <a:ext uri="{9D8B030D-6E8A-4147-A177-3AD203B41FA5}">
                      <a16:colId xmlns:a16="http://schemas.microsoft.com/office/drawing/2014/main" val="1670305235"/>
                    </a:ext>
                  </a:extLst>
                </a:gridCol>
              </a:tblGrid>
              <a:tr h="533803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NOME</a:t>
                      </a:r>
                    </a:p>
                    <a:p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COGNOME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Da pagina profilo:  </a:t>
                      </a:r>
                      <a:r>
                        <a:rPr lang="it-IT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edit</a:t>
                      </a:r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it-IT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your</a:t>
                      </a:r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it-IT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profile</a:t>
                      </a:r>
                      <a:endParaRPr lang="it-IT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379721"/>
                  </a:ext>
                </a:extLst>
              </a:tr>
              <a:tr h="533803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REQUESTS EXPIRATION</a:t>
                      </a:r>
                    </a:p>
                    <a:p>
                      <a:r>
                        <a:rPr lang="en-US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(in days, 0 to disable) </a:t>
                      </a:r>
                      <a:endParaRPr lang="it-IT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Da pagina profilo:  </a:t>
                      </a:r>
                      <a:r>
                        <a:rPr lang="it-IT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edit</a:t>
                      </a:r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it-IT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your</a:t>
                      </a:r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it-IT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profile</a:t>
                      </a:r>
                      <a:endParaRPr lang="it-IT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163005"/>
                  </a:ext>
                </a:extLst>
              </a:tr>
              <a:tr h="761004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PASSWORD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 pagina profilo: bottone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24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715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65F9C-E40F-B94F-975C-87C309FC9BF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708" y="1422609"/>
            <a:ext cx="8013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6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CONTATTO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131" y="2040027"/>
            <a:ext cx="8583737" cy="125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 Per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richieste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informazioni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modifiche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di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settaggio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di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parametri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del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profilo</a:t>
            </a:r>
            <a:endParaRPr lang="en-US" sz="2400" b="0" i="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  <a:p>
            <a:pPr lvl="0" algn="ctr">
              <a:lnSpc>
                <a:spcPct val="120000"/>
              </a:lnSpc>
            </a:pPr>
            <a:endParaRPr lang="en-US" sz="1600" b="0" i="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</p:txBody>
      </p:sp>
      <p:graphicFrame>
        <p:nvGraphicFramePr>
          <p:cNvPr id="2" name="Tabella 2">
            <a:extLst>
              <a:ext uri="{FF2B5EF4-FFF2-40B4-BE49-F238E27FC236}">
                <a16:creationId xmlns:a16="http://schemas.microsoft.com/office/drawing/2014/main" id="{9849300E-2418-41A7-B855-D5E3DB1A7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907692"/>
              </p:ext>
            </p:extLst>
          </p:nvPr>
        </p:nvGraphicFramePr>
        <p:xfrm>
          <a:off x="648683" y="3058805"/>
          <a:ext cx="8013492" cy="3535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831">
                  <a:extLst>
                    <a:ext uri="{9D8B030D-6E8A-4147-A177-3AD203B41FA5}">
                      <a16:colId xmlns:a16="http://schemas.microsoft.com/office/drawing/2014/main" val="853424093"/>
                    </a:ext>
                  </a:extLst>
                </a:gridCol>
                <a:gridCol w="3567661">
                  <a:extLst>
                    <a:ext uri="{9D8B030D-6E8A-4147-A177-3AD203B41FA5}">
                      <a16:colId xmlns:a16="http://schemas.microsoft.com/office/drawing/2014/main" val="1670305235"/>
                    </a:ext>
                  </a:extLst>
                </a:gridCol>
              </a:tblGrid>
              <a:tr h="1489765">
                <a:tc>
                  <a:txBody>
                    <a:bodyPr/>
                    <a:lstStyle/>
                    <a:p>
                      <a:pPr algn="l"/>
                      <a:r>
                        <a:rPr lang="it-IT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CONTATTO per </a:t>
                      </a:r>
                      <a:r>
                        <a:rPr lang="it-IT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issue</a:t>
                      </a:r>
                      <a:r>
                        <a:rPr lang="it-IT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su meteo-hub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mistral-support@cineca.it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379721"/>
                  </a:ext>
                </a:extLst>
              </a:tr>
              <a:tr h="2045725"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CONTATTO per informazioni e richieste di modifica dei parametri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mistral@cineca.it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163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395494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cov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plate-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zlm xmlns="b7779ae3-5ae2-4dbe-8b24-7be0f832a427">
      <UserInfo>
        <DisplayName/>
        <AccountId xsi:nil="true"/>
        <AccountType/>
      </UserInfo>
    </azlm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896C72A03B11042AECE6D56FBA93547" ma:contentTypeVersion="14" ma:contentTypeDescription="Creare un nuovo documento." ma:contentTypeScope="" ma:versionID="59374bd071aaf606c9d2c351894d9723">
  <xsd:schema xmlns:xsd="http://www.w3.org/2001/XMLSchema" xmlns:xs="http://www.w3.org/2001/XMLSchema" xmlns:p="http://schemas.microsoft.com/office/2006/metadata/properties" xmlns:ns2="b7779ae3-5ae2-4dbe-8b24-7be0f832a427" xmlns:ns3="9c264712-4240-4ba6-8b05-661de6fabf24" targetNamespace="http://schemas.microsoft.com/office/2006/metadata/properties" ma:root="true" ma:fieldsID="06faf86c6f01cb2f05acd9d27bcbd106" ns2:_="" ns3:_="">
    <xsd:import namespace="b7779ae3-5ae2-4dbe-8b24-7be0f832a427"/>
    <xsd:import namespace="9c264712-4240-4ba6-8b05-661de6fabf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azlm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779ae3-5ae2-4dbe-8b24-7be0f832a4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azlm" ma:index="19" nillable="true" ma:displayName="Persona o gruppo" ma:list="UserInfo" ma:internalName="azlm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264712-4240-4ba6-8b05-661de6fabf2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2BFDB6-5D53-4542-A820-1AC327965F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5656DC-D878-4307-874F-D1D0665ED63A}">
  <ds:schemaRefs>
    <ds:schemaRef ds:uri="http://schemas.microsoft.com/office/2006/metadata/properties"/>
    <ds:schemaRef ds:uri="http://schemas.microsoft.com/office/infopath/2007/PartnerControls"/>
    <ds:schemaRef ds:uri="b7779ae3-5ae2-4dbe-8b24-7be0f832a427"/>
  </ds:schemaRefs>
</ds:datastoreItem>
</file>

<file path=customXml/itemProps3.xml><?xml version="1.0" encoding="utf-8"?>
<ds:datastoreItem xmlns:ds="http://schemas.openxmlformats.org/officeDocument/2006/customXml" ds:itemID="{7E87B406-7790-46A0-805D-8F1F460C1E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779ae3-5ae2-4dbe-8b24-7be0f832a427"/>
    <ds:schemaRef ds:uri="9c264712-4240-4ba6-8b05-661de6fabf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2034</TotalTime>
  <Words>332</Words>
  <Application>Microsoft Office PowerPoint</Application>
  <PresentationFormat>Presentazione su schermo (4:3)</PresentationFormat>
  <Paragraphs>104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template-cover</vt:lpstr>
      <vt:lpstr>template-standard</vt:lpstr>
      <vt:lpstr>Personalizza struttura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</dc:creator>
  <cp:lastModifiedBy>MARGHERITA MONTANARI</cp:lastModifiedBy>
  <cp:revision>104</cp:revision>
  <dcterms:created xsi:type="dcterms:W3CDTF">2016-12-07T15:38:35Z</dcterms:created>
  <dcterms:modified xsi:type="dcterms:W3CDTF">2021-06-21T05:40:42Z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0x0101004896C72A03B11042AECE6D56FBA93547</vt:lpwstr>
  </property>
</Properties>
</file>